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54"/>
  </p:notesMasterIdLst>
  <p:sldIdLst>
    <p:sldId id="672" r:id="rId3"/>
    <p:sldId id="684" r:id="rId4"/>
    <p:sldId id="769" r:id="rId5"/>
    <p:sldId id="601" r:id="rId6"/>
    <p:sldId id="731" r:id="rId7"/>
    <p:sldId id="771" r:id="rId8"/>
    <p:sldId id="674" r:id="rId9"/>
    <p:sldId id="732" r:id="rId10"/>
    <p:sldId id="733" r:id="rId11"/>
    <p:sldId id="734" r:id="rId12"/>
    <p:sldId id="735" r:id="rId13"/>
    <p:sldId id="736" r:id="rId14"/>
    <p:sldId id="737" r:id="rId15"/>
    <p:sldId id="738" r:id="rId16"/>
    <p:sldId id="739" r:id="rId17"/>
    <p:sldId id="741" r:id="rId18"/>
    <p:sldId id="742" r:id="rId19"/>
    <p:sldId id="744" r:id="rId20"/>
    <p:sldId id="743" r:id="rId21"/>
    <p:sldId id="745" r:id="rId22"/>
    <p:sldId id="746" r:id="rId23"/>
    <p:sldId id="747" r:id="rId24"/>
    <p:sldId id="748" r:id="rId25"/>
    <p:sldId id="749" r:id="rId26"/>
    <p:sldId id="750" r:id="rId27"/>
    <p:sldId id="751" r:id="rId28"/>
    <p:sldId id="752" r:id="rId29"/>
    <p:sldId id="777" r:id="rId30"/>
    <p:sldId id="753" r:id="rId31"/>
    <p:sldId id="772" r:id="rId32"/>
    <p:sldId id="754" r:id="rId33"/>
    <p:sldId id="755" r:id="rId34"/>
    <p:sldId id="756" r:id="rId35"/>
    <p:sldId id="757" r:id="rId36"/>
    <p:sldId id="758" r:id="rId37"/>
    <p:sldId id="759" r:id="rId38"/>
    <p:sldId id="773" r:id="rId39"/>
    <p:sldId id="760" r:id="rId40"/>
    <p:sldId id="774" r:id="rId41"/>
    <p:sldId id="775" r:id="rId42"/>
    <p:sldId id="761" r:id="rId43"/>
    <p:sldId id="762" r:id="rId44"/>
    <p:sldId id="763" r:id="rId45"/>
    <p:sldId id="764" r:id="rId46"/>
    <p:sldId id="765" r:id="rId47"/>
    <p:sldId id="776" r:id="rId48"/>
    <p:sldId id="766" r:id="rId49"/>
    <p:sldId id="770" r:id="rId50"/>
    <p:sldId id="767" r:id="rId51"/>
    <p:sldId id="705" r:id="rId52"/>
    <p:sldId id="671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5B9BD5"/>
    <a:srgbClr val="3CBBCE"/>
    <a:srgbClr val="0F7895"/>
    <a:srgbClr val="62CFEE"/>
    <a:srgbClr val="8EAFD5"/>
    <a:srgbClr val="0A5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84601" autoAdjust="0"/>
  </p:normalViewPr>
  <p:slideViewPr>
    <p:cSldViewPr snapToGrid="0">
      <p:cViewPr varScale="1">
        <p:scale>
          <a:sx n="60" d="100"/>
          <a:sy n="60" d="100"/>
        </p:scale>
        <p:origin x="136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11D49-A4EC-4691-9022-A387D76A0A1C}" type="datetimeFigureOut">
              <a:rPr lang="zh-CN" altLang="en-US" smtClean="0"/>
              <a:pPr/>
              <a:t>2017/12/6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E2143-C185-4A1C-B095-E1B92AF85B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678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600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137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137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137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137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137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137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近年来，随着移动互联网、物联网、人工智能等技术的兴起，需要处理和分析的数据越来越多，作为存储架构的核心，关系型数据库的水平扩展是不可避免的</a:t>
            </a:r>
            <a:r>
              <a:rPr lang="en-US" altLang="zh-CN" dirty="0"/>
              <a:t>,</a:t>
            </a:r>
            <a:r>
              <a:rPr lang="zh-CN" altLang="en-US" dirty="0"/>
              <a:t>于是就有了分库分表的技术出现，然而，让业务开发陷于理解拆分的存储结构是不明智的，需要屏蔽掉水平拆分的细节，于是中间件就应运而生了。</a:t>
            </a:r>
            <a:endParaRPr lang="en-US" altLang="zh-CN" sz="1200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3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未去重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FF0000"/>
                </a:solidFill>
              </a:rPr>
              <a:t>错误，部分去重了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查询计划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查询计划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理想的中间件：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透明性：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屏蔽水平拆分的细节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兼容性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语法支持度，通讯协议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) </a:t>
            </a:r>
          </a:p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性能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安全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扩容</a:t>
            </a:r>
            <a:r>
              <a:rPr lang="en-US" altLang="zh-CN" sz="1200" baseline="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备份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等周边运维工具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34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其实在上一部分中，我们已经看到了，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MyCAT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对不支持的复杂查询并没有给出提示，而是返回了错误的结果集。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如果不了解这些细节当作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直接使用，会带来很大的风险。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除了复杂查询，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MyCAT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还有什么边界是模糊不清的呢？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让我们看几个案例：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1373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1373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1373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1373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1373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1373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复杂查询的兼容性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1373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137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chemeClr val="dk1"/>
                </a:solidFill>
              </a:rPr>
              <a:t>开源社区中著名的分布式中间件就是</a:t>
            </a:r>
            <a:r>
              <a:rPr lang="en-US" sz="1200" dirty="0" err="1">
                <a:solidFill>
                  <a:schemeClr val="dk1"/>
                </a:solidFill>
              </a:rPr>
              <a:t>M</a:t>
            </a:r>
            <a:r>
              <a:rPr lang="en-US" altLang="zh-CN" sz="1200" dirty="0" err="1">
                <a:solidFill>
                  <a:schemeClr val="dk1"/>
                </a:solidFill>
              </a:rPr>
              <a:t>yCAT</a:t>
            </a:r>
            <a:r>
              <a:rPr lang="zh-CN" altLang="en-US" sz="1200" dirty="0"/>
              <a:t>。</a:t>
            </a:r>
            <a:endParaRPr lang="en-US" altLang="zh-CN" sz="1200" dirty="0"/>
          </a:p>
          <a:p>
            <a:pPr>
              <a:lnSpc>
                <a:spcPct val="200000"/>
              </a:lnSpc>
            </a:pPr>
            <a:r>
              <a:rPr lang="zh-CN" altLang="en-US" sz="1200" dirty="0"/>
              <a:t>在深度研究使用了</a:t>
            </a:r>
            <a:r>
              <a:rPr lang="en-US" altLang="zh-CN" sz="1200" dirty="0" err="1"/>
              <a:t>MyCAT</a:t>
            </a:r>
            <a:r>
              <a:rPr lang="zh-CN" altLang="en-US" sz="1200" dirty="0"/>
              <a:t>，结合我们在</a:t>
            </a:r>
            <a:r>
              <a:rPr lang="zh-CN" altLang="en-US" sz="1200" dirty="0">
                <a:solidFill>
                  <a:schemeClr val="dk1"/>
                </a:solidFill>
              </a:rPr>
              <a:t>分布式中间件上积累的经验，做了很多</a:t>
            </a:r>
            <a:r>
              <a:rPr lang="zh-CN" altLang="en-US" sz="1200" dirty="0"/>
              <a:t>增强改进</a:t>
            </a:r>
            <a:r>
              <a:rPr lang="en-US" altLang="zh-CN" sz="1200" dirty="0"/>
              <a:t>,</a:t>
            </a:r>
            <a:r>
              <a:rPr lang="zh-CN" altLang="en-US" sz="1200" dirty="0"/>
              <a:t>并且按照开源协议也开源出来了。</a:t>
            </a:r>
            <a:endParaRPr kumimoji="1"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1100" dirty="0"/>
              <a:t>众所周知，没有固定的团队，开发测试全凭自愿，没有固定团队会怎样影响代码质量呢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软件工程周期来讨论这件事，</a:t>
            </a:r>
            <a:r>
              <a:rPr lang="zh-CN" altLang="en-US" sz="1200" dirty="0"/>
              <a:t>对以上几点举例</a:t>
            </a:r>
          </a:p>
          <a:p>
            <a:pPr>
              <a:lnSpc>
                <a:spcPct val="200000"/>
              </a:lnSpc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1373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1373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1373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这就是测试团队的价值所在。</a:t>
            </a:r>
          </a:p>
          <a:p>
            <a:pPr>
              <a:lnSpc>
                <a:spcPct val="200000"/>
              </a:lnSpc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1373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1373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1373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zh-CN" altLang="en-US" dirty="0"/>
              <a:t>说了这么多人为因素导致的代码质量问题，能自动化的绝不手动处理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1373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1373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137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1373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1373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762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系统性 </a:t>
            </a:r>
            <a:r>
              <a:rPr lang="en-US" altLang="zh-CN" dirty="0"/>
              <a:t>/</a:t>
            </a:r>
            <a:r>
              <a:rPr lang="zh-CN" altLang="en-US" dirty="0"/>
              <a:t>复杂查询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整数勾股数特例，我们可以记忆它用来做适合场景的速算优化，而不能用勾股数来取代勾股定理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137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137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2143-C185-4A1C-B095-E1B92AF85B5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137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7762-DF2C-403E-9168-314814F2D1F4}" type="datetimeFigureOut">
              <a:rPr lang="zh-CN" altLang="en-US" smtClean="0"/>
              <a:pPr/>
              <a:t>2017/12/6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E6CF-9B64-415F-9DF2-782031295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148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7762-DF2C-403E-9168-314814F2D1F4}" type="datetimeFigureOut">
              <a:rPr lang="zh-CN" altLang="en-US" smtClean="0"/>
              <a:pPr/>
              <a:t>2017/12/6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E6CF-9B64-415F-9DF2-782031295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890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7762-DF2C-403E-9168-314814F2D1F4}" type="datetimeFigureOut">
              <a:rPr lang="zh-CN" altLang="en-US" smtClean="0"/>
              <a:pPr/>
              <a:t>2017/12/6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E6CF-9B64-415F-9DF2-782031295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531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7762-DF2C-403E-9168-314814F2D1F4}" type="datetimeFigureOut">
              <a:rPr lang="zh-CN" altLang="en-US" smtClean="0"/>
              <a:pPr/>
              <a:t>2017/12/6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E6CF-9B64-415F-9DF2-782031295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991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7762-DF2C-403E-9168-314814F2D1F4}" type="datetimeFigureOut">
              <a:rPr lang="zh-CN" altLang="en-US" smtClean="0"/>
              <a:pPr/>
              <a:t>2017/12/6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E6CF-9B64-415F-9DF2-782031295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23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7762-DF2C-403E-9168-314814F2D1F4}" type="datetimeFigureOut">
              <a:rPr lang="zh-CN" altLang="en-US" smtClean="0"/>
              <a:pPr/>
              <a:t>2017/12/6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E6CF-9B64-415F-9DF2-782031295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240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7762-DF2C-403E-9168-314814F2D1F4}" type="datetimeFigureOut">
              <a:rPr lang="zh-CN" altLang="en-US" smtClean="0"/>
              <a:pPr/>
              <a:t>2017/12/6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E6CF-9B64-415F-9DF2-782031295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014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7762-DF2C-403E-9168-314814F2D1F4}" type="datetimeFigureOut">
              <a:rPr lang="zh-CN" altLang="en-US" smtClean="0"/>
              <a:pPr/>
              <a:t>2017/12/6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E6CF-9B64-415F-9DF2-782031295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059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7762-DF2C-403E-9168-314814F2D1F4}" type="datetimeFigureOut">
              <a:rPr lang="zh-CN" altLang="en-US" smtClean="0"/>
              <a:pPr/>
              <a:t>2017/12/6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E6CF-9B64-415F-9DF2-782031295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444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7762-DF2C-403E-9168-314814F2D1F4}" type="datetimeFigureOut">
              <a:rPr lang="zh-CN" altLang="en-US" smtClean="0"/>
              <a:pPr/>
              <a:t>2017/12/6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E6CF-9B64-415F-9DF2-782031295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674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7762-DF2C-403E-9168-314814F2D1F4}" type="datetimeFigureOut">
              <a:rPr lang="zh-CN" altLang="en-US" smtClean="0"/>
              <a:pPr/>
              <a:t>2017/12/6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E6CF-9B64-415F-9DF2-782031295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915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2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" y="0"/>
            <a:ext cx="12175916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D7762-DF2C-403E-9168-314814F2D1F4}" type="datetimeFigureOut">
              <a:rPr lang="zh-CN" altLang="en-US" smtClean="0"/>
              <a:pPr/>
              <a:t>2017/12/6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8E6CF-9B64-415F-9DF2-7820312951D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 descr="爱可生定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039" y="6135688"/>
            <a:ext cx="1982787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3365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1" b="235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6"/>
          <p:cNvSpPr>
            <a:spLocks noChangeArrowheads="1"/>
          </p:cNvSpPr>
          <p:nvPr userDrawn="1"/>
        </p:nvSpPr>
        <p:spPr bwMode="auto">
          <a:xfrm>
            <a:off x="0" y="0"/>
            <a:ext cx="12192000" cy="5359400"/>
          </a:xfrm>
          <a:prstGeom prst="rect">
            <a:avLst/>
          </a:prstGeom>
          <a:solidFill>
            <a:srgbClr val="0F7895">
              <a:alpha val="65097"/>
            </a:srgbClr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9" name="矩形 7"/>
          <p:cNvSpPr>
            <a:spLocks noChangeArrowheads="1"/>
          </p:cNvSpPr>
          <p:nvPr userDrawn="1"/>
        </p:nvSpPr>
        <p:spPr bwMode="auto">
          <a:xfrm>
            <a:off x="0" y="5359400"/>
            <a:ext cx="12192000" cy="1498600"/>
          </a:xfrm>
          <a:prstGeom prst="rect">
            <a:avLst/>
          </a:prstGeom>
          <a:solidFill>
            <a:srgbClr val="0F7895"/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任意多边形 46"/>
          <p:cNvSpPr>
            <a:spLocks noChangeArrowheads="1"/>
          </p:cNvSpPr>
          <p:nvPr userDrawn="1"/>
        </p:nvSpPr>
        <p:spPr bwMode="auto">
          <a:xfrm>
            <a:off x="0" y="5734050"/>
            <a:ext cx="1052513" cy="1123950"/>
          </a:xfrm>
          <a:custGeom>
            <a:avLst/>
            <a:gdLst>
              <a:gd name="T0" fmla="*/ 349670 w 1053177"/>
              <a:gd name="T1" fmla="*/ 0 h 1123422"/>
              <a:gd name="T2" fmla="*/ 1052513 w 1053177"/>
              <a:gd name="T3" fmla="*/ 703617 h 1123422"/>
              <a:gd name="T4" fmla="*/ 932479 w 1053177"/>
              <a:gd name="T5" fmla="*/ 1097015 h 1123422"/>
              <a:gd name="T6" fmla="*/ 910280 w 1053177"/>
              <a:gd name="T7" fmla="*/ 1123950 h 1123422"/>
              <a:gd name="T8" fmla="*/ 0 w 1053177"/>
              <a:gd name="T9" fmla="*/ 1123950 h 1123422"/>
              <a:gd name="T10" fmla="*/ 0 w 1053177"/>
              <a:gd name="T11" fmla="*/ 96641 h 1123422"/>
              <a:gd name="T12" fmla="*/ 76092 w 1053177"/>
              <a:gd name="T13" fmla="*/ 55294 h 1123422"/>
              <a:gd name="T14" fmla="*/ 349670 w 1053177"/>
              <a:gd name="T15" fmla="*/ 0 h 112342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053177" h="1123422">
                <a:moveTo>
                  <a:pt x="349891" y="0"/>
                </a:moveTo>
                <a:cubicBezTo>
                  <a:pt x="738305" y="0"/>
                  <a:pt x="1053177" y="314872"/>
                  <a:pt x="1053177" y="703286"/>
                </a:cubicBezTo>
                <a:cubicBezTo>
                  <a:pt x="1053177" y="848942"/>
                  <a:pt x="1008898" y="984255"/>
                  <a:pt x="933067" y="1096500"/>
                </a:cubicBezTo>
                <a:lnTo>
                  <a:pt x="910854" y="1123422"/>
                </a:lnTo>
                <a:lnTo>
                  <a:pt x="0" y="1123422"/>
                </a:lnTo>
                <a:lnTo>
                  <a:pt x="0" y="96596"/>
                </a:lnTo>
                <a:lnTo>
                  <a:pt x="76140" y="55268"/>
                </a:lnTo>
                <a:cubicBezTo>
                  <a:pt x="160280" y="19680"/>
                  <a:pt x="252788" y="0"/>
                  <a:pt x="349891" y="0"/>
                </a:cubicBezTo>
                <a:close/>
              </a:path>
            </a:pathLst>
          </a:cu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椭圆 37"/>
          <p:cNvSpPr>
            <a:spLocks noChangeArrowheads="1"/>
          </p:cNvSpPr>
          <p:nvPr userDrawn="1"/>
        </p:nvSpPr>
        <p:spPr bwMode="auto">
          <a:xfrm>
            <a:off x="971550" y="5354638"/>
            <a:ext cx="574675" cy="574675"/>
          </a:xfrm>
          <a:prstGeom prst="ellipse">
            <a:avLst/>
          </a:pr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椭圆 38"/>
          <p:cNvSpPr>
            <a:spLocks noChangeArrowheads="1"/>
          </p:cNvSpPr>
          <p:nvPr userDrawn="1"/>
        </p:nvSpPr>
        <p:spPr bwMode="auto">
          <a:xfrm>
            <a:off x="539750" y="4568825"/>
            <a:ext cx="227013" cy="228600"/>
          </a:xfrm>
          <a:prstGeom prst="ellipse">
            <a:avLst/>
          </a:pr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任意多边形 42"/>
          <p:cNvSpPr>
            <a:spLocks noChangeArrowheads="1"/>
          </p:cNvSpPr>
          <p:nvPr userDrawn="1"/>
        </p:nvSpPr>
        <p:spPr bwMode="auto">
          <a:xfrm>
            <a:off x="0" y="3692525"/>
            <a:ext cx="409575" cy="1047750"/>
          </a:xfrm>
          <a:custGeom>
            <a:avLst/>
            <a:gdLst>
              <a:gd name="T0" fmla="*/ 0 w 410033"/>
              <a:gd name="T1" fmla="*/ 0 h 1047702"/>
              <a:gd name="T2" fmla="*/ 78983 w 410033"/>
              <a:gd name="T3" fmla="*/ 24546 h 1047702"/>
              <a:gd name="T4" fmla="*/ 409575 w 410033"/>
              <a:gd name="T5" fmla="*/ 523875 h 1047702"/>
              <a:gd name="T6" fmla="*/ 78983 w 410033"/>
              <a:gd name="T7" fmla="*/ 1023204 h 1047702"/>
              <a:gd name="T8" fmla="*/ 0 w 410033"/>
              <a:gd name="T9" fmla="*/ 1047750 h 1047702"/>
              <a:gd name="T10" fmla="*/ 0 w 410033"/>
              <a:gd name="T11" fmla="*/ 0 h 104770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10033" h="1047702">
                <a:moveTo>
                  <a:pt x="0" y="0"/>
                </a:moveTo>
                <a:lnTo>
                  <a:pt x="79071" y="24545"/>
                </a:lnTo>
                <a:cubicBezTo>
                  <a:pt x="273564" y="106809"/>
                  <a:pt x="410033" y="299393"/>
                  <a:pt x="410033" y="523851"/>
                </a:cubicBezTo>
                <a:cubicBezTo>
                  <a:pt x="410033" y="748310"/>
                  <a:pt x="273564" y="940894"/>
                  <a:pt x="79071" y="1023157"/>
                </a:cubicBezTo>
                <a:lnTo>
                  <a:pt x="0" y="104770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椭圆 40"/>
          <p:cNvSpPr>
            <a:spLocks noChangeArrowheads="1"/>
          </p:cNvSpPr>
          <p:nvPr userDrawn="1"/>
        </p:nvSpPr>
        <p:spPr bwMode="auto">
          <a:xfrm>
            <a:off x="65088" y="4946650"/>
            <a:ext cx="555625" cy="555625"/>
          </a:xfrm>
          <a:prstGeom prst="ellipse">
            <a:avLst/>
          </a:pr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5" name="图片 1" descr="未标题-1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5473700"/>
            <a:ext cx="4790230" cy="1296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2526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35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2283211"/>
            <a:ext cx="121920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开源数据库中间件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DBLE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4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MyCAT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的增强与改进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64071" y="4103044"/>
            <a:ext cx="3366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爱可生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阎虎青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9666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74916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解决复杂查询需要的系统方法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特例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GLOBAL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表）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global_table_l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4666"/>
            <a:ext cx="8252452" cy="522779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77518" y="1483658"/>
            <a:ext cx="3388658" cy="4185757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zh-CN" altLang="en-US" sz="2400" dirty="0">
                <a:solidFill>
                  <a:schemeClr val="dk1"/>
                </a:solidFill>
              </a:rPr>
              <a:t>如果</a:t>
            </a:r>
            <a:r>
              <a:rPr lang="en-US" altLang="zh-CN" sz="2400" dirty="0">
                <a:solidFill>
                  <a:schemeClr val="dk1"/>
                </a:solidFill>
              </a:rPr>
              <a:t>QUERY</a:t>
            </a:r>
            <a:r>
              <a:rPr lang="zh-CN" altLang="en-US" sz="2400" dirty="0">
                <a:solidFill>
                  <a:schemeClr val="dk1"/>
                </a:solidFill>
              </a:rPr>
              <a:t>是这样呢：</a:t>
            </a:r>
            <a:endParaRPr lang="en-US" altLang="zh-CN" sz="2400" dirty="0">
              <a:solidFill>
                <a:schemeClr val="dk1"/>
              </a:solidFill>
            </a:endParaRPr>
          </a:p>
          <a:p>
            <a:endParaRPr lang="en-US" altLang="zh-CN" sz="2400" dirty="0">
              <a:solidFill>
                <a:schemeClr val="dk1"/>
              </a:solidFill>
            </a:endParaRPr>
          </a:p>
          <a:p>
            <a:r>
              <a:rPr lang="en-US" sz="2400" dirty="0">
                <a:solidFill>
                  <a:schemeClr val="dk1"/>
                </a:solidFill>
              </a:rPr>
              <a:t>SELECT </a:t>
            </a:r>
            <a:r>
              <a:rPr lang="zh-CN" altLang="en-US" sz="2400" dirty="0">
                <a:solidFill>
                  <a:schemeClr val="dk1"/>
                </a:solidFill>
              </a:rPr>
              <a:t>商品类别</a:t>
            </a:r>
            <a:r>
              <a:rPr lang="en-US" sz="2400" dirty="0">
                <a:solidFill>
                  <a:schemeClr val="dk1"/>
                </a:solidFill>
              </a:rPr>
              <a:t>,COUNT(</a:t>
            </a:r>
            <a:r>
              <a:rPr lang="en-US" sz="2400" dirty="0">
                <a:solidFill>
                  <a:srgbClr val="FF0000"/>
                </a:solidFill>
              </a:rPr>
              <a:t>DISTINCT</a:t>
            </a:r>
            <a:r>
              <a:rPr lang="en-US" altLang="zh-CN" sz="2400" dirty="0">
                <a:solidFill>
                  <a:schemeClr val="dk1"/>
                </a:solidFill>
              </a:rPr>
              <a:t> </a:t>
            </a:r>
            <a:r>
              <a:rPr lang="zh-CN" altLang="en-US" sz="2400" dirty="0">
                <a:solidFill>
                  <a:schemeClr val="dk1"/>
                </a:solidFill>
              </a:rPr>
              <a:t> 商品</a:t>
            </a:r>
            <a:r>
              <a:rPr lang="en-US" altLang="zh-CN" sz="2400" dirty="0">
                <a:solidFill>
                  <a:schemeClr val="dk1"/>
                </a:solidFill>
              </a:rPr>
              <a:t>ID</a:t>
            </a:r>
            <a:r>
              <a:rPr lang="en-US" sz="2400" dirty="0">
                <a:solidFill>
                  <a:schemeClr val="dk1"/>
                </a:solidFill>
              </a:rPr>
              <a:t>)</a:t>
            </a:r>
            <a:r>
              <a:rPr lang="zh-CN" altLang="en-US" sz="2400" dirty="0">
                <a:solidFill>
                  <a:schemeClr val="dk1"/>
                </a:solidFill>
              </a:rPr>
              <a:t>  </a:t>
            </a:r>
            <a:r>
              <a:rPr lang="en-US" altLang="zh-CN" sz="2400" dirty="0">
                <a:solidFill>
                  <a:schemeClr val="dk1"/>
                </a:solidFill>
              </a:rPr>
              <a:t>AS </a:t>
            </a:r>
            <a:r>
              <a:rPr lang="zh-CN" altLang="en-US" sz="2400" dirty="0">
                <a:solidFill>
                  <a:schemeClr val="dk1"/>
                </a:solidFill>
              </a:rPr>
              <a:t>卖出种类</a:t>
            </a:r>
            <a:r>
              <a:rPr lang="en-US" sz="2400" dirty="0">
                <a:solidFill>
                  <a:schemeClr val="dk1"/>
                </a:solidFill>
              </a:rPr>
              <a:t>  </a:t>
            </a:r>
          </a:p>
          <a:p>
            <a:r>
              <a:rPr lang="en-US" sz="2400" dirty="0">
                <a:solidFill>
                  <a:schemeClr val="dk1"/>
                </a:solidFill>
              </a:rPr>
              <a:t>FROM </a:t>
            </a:r>
            <a:r>
              <a:rPr lang="zh-CN" altLang="en-US" sz="2400" dirty="0">
                <a:solidFill>
                  <a:schemeClr val="dk1"/>
                </a:solidFill>
              </a:rPr>
              <a:t>商品表 </a:t>
            </a:r>
            <a:endParaRPr lang="en-US" altLang="zh-CN" sz="2400" dirty="0">
              <a:solidFill>
                <a:schemeClr val="dk1"/>
              </a:solidFill>
            </a:endParaRPr>
          </a:p>
          <a:p>
            <a:r>
              <a:rPr lang="en-US" altLang="zh-CN" sz="2400" dirty="0">
                <a:solidFill>
                  <a:schemeClr val="dk1"/>
                </a:solidFill>
              </a:rPr>
              <a:t>JOIN </a:t>
            </a:r>
            <a:r>
              <a:rPr lang="zh-CN" altLang="en-US" sz="2400" dirty="0">
                <a:solidFill>
                  <a:schemeClr val="dk1"/>
                </a:solidFill>
              </a:rPr>
              <a:t>销售详单 </a:t>
            </a:r>
            <a:endParaRPr lang="en-US" altLang="zh-CN" sz="2400" dirty="0">
              <a:solidFill>
                <a:schemeClr val="dk1"/>
              </a:solidFill>
            </a:endParaRPr>
          </a:p>
          <a:p>
            <a:r>
              <a:rPr lang="en-US" sz="2400" dirty="0">
                <a:solidFill>
                  <a:schemeClr val="dk1"/>
                </a:solidFill>
              </a:rPr>
              <a:t>USING(</a:t>
            </a:r>
            <a:r>
              <a:rPr lang="zh-CN" altLang="en-US" sz="2400" dirty="0">
                <a:solidFill>
                  <a:schemeClr val="dk1"/>
                </a:solidFill>
              </a:rPr>
              <a:t>商品</a:t>
            </a:r>
            <a:r>
              <a:rPr lang="en-US" sz="2400" dirty="0">
                <a:solidFill>
                  <a:schemeClr val="dk1"/>
                </a:solidFill>
              </a:rPr>
              <a:t>ID) </a:t>
            </a:r>
            <a:endParaRPr lang="zh-CN" altLang="en-US" sz="2400" dirty="0"/>
          </a:p>
          <a:p>
            <a:pPr fontAlgn="base"/>
            <a:r>
              <a:rPr lang="en-US" sz="2400" dirty="0">
                <a:solidFill>
                  <a:schemeClr val="dk1"/>
                </a:solidFill>
              </a:rPr>
              <a:t>WHERE </a:t>
            </a:r>
            <a:r>
              <a:rPr lang="zh-CN" altLang="en-US" sz="2400" dirty="0">
                <a:solidFill>
                  <a:schemeClr val="dk1"/>
                </a:solidFill>
              </a:rPr>
              <a:t>日期范围</a:t>
            </a:r>
            <a:r>
              <a:rPr lang="en-US" altLang="zh-CN" sz="2400" dirty="0">
                <a:solidFill>
                  <a:schemeClr val="dk1"/>
                </a:solidFill>
              </a:rPr>
              <a:t>(</a:t>
            </a:r>
            <a:r>
              <a:rPr lang="zh-CN" altLang="en-US" sz="2400" dirty="0">
                <a:solidFill>
                  <a:schemeClr val="dk1"/>
                </a:solidFill>
              </a:rPr>
              <a:t>跨结点</a:t>
            </a:r>
            <a:r>
              <a:rPr lang="en-US" altLang="zh-CN" sz="2400" dirty="0">
                <a:solidFill>
                  <a:schemeClr val="dk1"/>
                </a:solidFill>
              </a:rPr>
              <a:t>)</a:t>
            </a:r>
            <a:r>
              <a:rPr lang="zh-CN" altLang="en-US" sz="2400" dirty="0">
                <a:solidFill>
                  <a:schemeClr val="dk1"/>
                </a:solidFill>
              </a:rPr>
              <a:t> </a:t>
            </a:r>
            <a:endParaRPr lang="en-US" altLang="zh-CN" sz="2400" dirty="0">
              <a:solidFill>
                <a:schemeClr val="dk1"/>
              </a:solidFill>
            </a:endParaRPr>
          </a:p>
          <a:p>
            <a:pPr fontAlgn="base"/>
            <a:r>
              <a:rPr lang="en-US" altLang="zh-CN" sz="2400" dirty="0">
                <a:solidFill>
                  <a:schemeClr val="dk1"/>
                </a:solidFill>
              </a:rPr>
              <a:t>GROUP BY </a:t>
            </a:r>
            <a:r>
              <a:rPr lang="zh-CN" altLang="en-US" sz="2400" dirty="0">
                <a:solidFill>
                  <a:schemeClr val="dk1"/>
                </a:solidFill>
              </a:rPr>
              <a:t>商品类别</a:t>
            </a:r>
            <a:endParaRPr lang="en-US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53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76681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解决复杂查询需要的系统方法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特例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GLOBAL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表）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global_table_l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60" y="830439"/>
            <a:ext cx="6909549" cy="437708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31195" y="5380474"/>
            <a:ext cx="8800510" cy="1231102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</a:rPr>
              <a:t>SELECT </a:t>
            </a:r>
            <a:r>
              <a:rPr lang="zh-CN" altLang="en-US" sz="2400" dirty="0">
                <a:solidFill>
                  <a:schemeClr val="dk1"/>
                </a:solidFill>
              </a:rPr>
              <a:t>商品类别</a:t>
            </a:r>
            <a:r>
              <a:rPr lang="en-US" sz="2400" dirty="0">
                <a:solidFill>
                  <a:schemeClr val="dk1"/>
                </a:solidFill>
              </a:rPr>
              <a:t>,COUNT(</a:t>
            </a:r>
            <a:r>
              <a:rPr lang="en-US" sz="2400" dirty="0">
                <a:solidFill>
                  <a:srgbClr val="FF0000"/>
                </a:solidFill>
              </a:rPr>
              <a:t>DISTINCT</a:t>
            </a:r>
            <a:r>
              <a:rPr lang="en-US" altLang="zh-CN" sz="2400" dirty="0">
                <a:solidFill>
                  <a:schemeClr val="dk1"/>
                </a:solidFill>
              </a:rPr>
              <a:t> </a:t>
            </a:r>
            <a:r>
              <a:rPr lang="zh-CN" altLang="en-US" sz="2400" dirty="0">
                <a:solidFill>
                  <a:schemeClr val="dk1"/>
                </a:solidFill>
              </a:rPr>
              <a:t> 商品</a:t>
            </a:r>
            <a:r>
              <a:rPr lang="en-US" altLang="zh-CN" sz="2400" dirty="0">
                <a:solidFill>
                  <a:schemeClr val="dk1"/>
                </a:solidFill>
              </a:rPr>
              <a:t>ID</a:t>
            </a:r>
            <a:r>
              <a:rPr lang="en-US" sz="2400" dirty="0">
                <a:solidFill>
                  <a:schemeClr val="dk1"/>
                </a:solidFill>
              </a:rPr>
              <a:t>)</a:t>
            </a:r>
            <a:r>
              <a:rPr lang="zh-CN" altLang="en-US" sz="2400" dirty="0">
                <a:solidFill>
                  <a:schemeClr val="dk1"/>
                </a:solidFill>
              </a:rPr>
              <a:t>  </a:t>
            </a:r>
            <a:r>
              <a:rPr lang="en-US" altLang="zh-CN" sz="2400" dirty="0">
                <a:solidFill>
                  <a:schemeClr val="dk1"/>
                </a:solidFill>
              </a:rPr>
              <a:t>AS </a:t>
            </a:r>
            <a:r>
              <a:rPr lang="zh-CN" altLang="en-US" sz="2400" dirty="0">
                <a:solidFill>
                  <a:schemeClr val="dk1"/>
                </a:solidFill>
              </a:rPr>
              <a:t>卖出种类</a:t>
            </a:r>
            <a:r>
              <a:rPr lang="en-US" sz="2400" dirty="0">
                <a:solidFill>
                  <a:schemeClr val="dk1"/>
                </a:solidFill>
              </a:rPr>
              <a:t>  </a:t>
            </a:r>
          </a:p>
          <a:p>
            <a:r>
              <a:rPr lang="en-US" sz="2400" dirty="0">
                <a:solidFill>
                  <a:schemeClr val="dk1"/>
                </a:solidFill>
              </a:rPr>
              <a:t>FROM </a:t>
            </a:r>
            <a:r>
              <a:rPr lang="zh-CN" altLang="en-US" sz="2400" dirty="0">
                <a:solidFill>
                  <a:schemeClr val="dk1"/>
                </a:solidFill>
              </a:rPr>
              <a:t>商品表 </a:t>
            </a:r>
            <a:r>
              <a:rPr lang="en-US" altLang="zh-CN" sz="2400" dirty="0">
                <a:solidFill>
                  <a:schemeClr val="dk1"/>
                </a:solidFill>
              </a:rPr>
              <a:t>JOIN </a:t>
            </a:r>
            <a:r>
              <a:rPr lang="zh-CN" altLang="en-US" sz="2400" dirty="0">
                <a:solidFill>
                  <a:schemeClr val="dk1"/>
                </a:solidFill>
              </a:rPr>
              <a:t>销售详单 </a:t>
            </a:r>
            <a:r>
              <a:rPr lang="en-US" sz="2400" dirty="0">
                <a:solidFill>
                  <a:schemeClr val="dk1"/>
                </a:solidFill>
              </a:rPr>
              <a:t>USING(</a:t>
            </a:r>
            <a:r>
              <a:rPr lang="zh-CN" altLang="en-US" sz="2400" dirty="0">
                <a:solidFill>
                  <a:schemeClr val="dk1"/>
                </a:solidFill>
              </a:rPr>
              <a:t>商品</a:t>
            </a:r>
            <a:r>
              <a:rPr lang="en-US" sz="2400" dirty="0">
                <a:solidFill>
                  <a:schemeClr val="dk1"/>
                </a:solidFill>
              </a:rPr>
              <a:t>ID) </a:t>
            </a:r>
            <a:endParaRPr lang="zh-CN" altLang="en-US" sz="2400" dirty="0"/>
          </a:p>
          <a:p>
            <a:pPr fontAlgn="base"/>
            <a:r>
              <a:rPr lang="en-US" sz="2400" dirty="0">
                <a:solidFill>
                  <a:schemeClr val="dk1"/>
                </a:solidFill>
              </a:rPr>
              <a:t>WHERE </a:t>
            </a:r>
            <a:r>
              <a:rPr lang="zh-CN" altLang="en-US" sz="2400" dirty="0">
                <a:solidFill>
                  <a:schemeClr val="dk1"/>
                </a:solidFill>
              </a:rPr>
              <a:t>日期范围</a:t>
            </a:r>
            <a:r>
              <a:rPr lang="en-US" altLang="zh-CN" sz="2400" dirty="0">
                <a:solidFill>
                  <a:schemeClr val="dk1"/>
                </a:solidFill>
              </a:rPr>
              <a:t>(</a:t>
            </a:r>
            <a:r>
              <a:rPr lang="zh-CN" altLang="en-US" sz="2400" dirty="0">
                <a:solidFill>
                  <a:schemeClr val="dk1"/>
                </a:solidFill>
              </a:rPr>
              <a:t>跨结点</a:t>
            </a:r>
            <a:r>
              <a:rPr lang="en-US" altLang="zh-CN" sz="2400" dirty="0">
                <a:solidFill>
                  <a:schemeClr val="dk1"/>
                </a:solidFill>
              </a:rPr>
              <a:t>)</a:t>
            </a:r>
            <a:r>
              <a:rPr lang="zh-CN" altLang="en-US" sz="2400" dirty="0">
                <a:solidFill>
                  <a:schemeClr val="dk1"/>
                </a:solidFill>
              </a:rPr>
              <a:t> </a:t>
            </a:r>
            <a:r>
              <a:rPr lang="en-US" altLang="zh-CN" sz="2400" dirty="0">
                <a:solidFill>
                  <a:schemeClr val="dk1"/>
                </a:solidFill>
              </a:rPr>
              <a:t> GROUP BY </a:t>
            </a:r>
            <a:r>
              <a:rPr lang="zh-CN" altLang="en-US" sz="2400" dirty="0">
                <a:solidFill>
                  <a:schemeClr val="dk1"/>
                </a:solidFill>
              </a:rPr>
              <a:t>商品类别</a:t>
            </a:r>
            <a:endParaRPr lang="en-US" sz="2400" dirty="0">
              <a:solidFill>
                <a:schemeClr val="dk1"/>
              </a:solidFill>
            </a:endParaRPr>
          </a:p>
        </p:txBody>
      </p:sp>
      <p:pic>
        <p:nvPicPr>
          <p:cNvPr id="9" name="图片 8" descr="global_table_lz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999" y="1155842"/>
            <a:ext cx="2511396" cy="1085571"/>
          </a:xfrm>
          <a:prstGeom prst="rect">
            <a:avLst/>
          </a:prstGeom>
        </p:spPr>
      </p:pic>
      <p:pic>
        <p:nvPicPr>
          <p:cNvPr id="10" name="图片 9" descr="global_table_lz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977" y="2752031"/>
            <a:ext cx="2511396" cy="1085571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7443537" y="1459832"/>
            <a:ext cx="1171074" cy="52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7371347" y="3184359"/>
            <a:ext cx="1171074" cy="52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加号 12"/>
          <p:cNvSpPr/>
          <p:nvPr/>
        </p:nvSpPr>
        <p:spPr>
          <a:xfrm>
            <a:off x="9593179" y="2310063"/>
            <a:ext cx="850232" cy="465221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不等于号 14"/>
          <p:cNvSpPr/>
          <p:nvPr/>
        </p:nvSpPr>
        <p:spPr>
          <a:xfrm>
            <a:off x="9448800" y="3994484"/>
            <a:ext cx="978568" cy="481263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6" name="图片 15" descr="global_table_lzr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3118" y="4699835"/>
            <a:ext cx="2342398" cy="105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3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5718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解决复杂查询需要的系统方法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40570" y="887506"/>
            <a:ext cx="10214071" cy="55399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altLang="zh-CN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MyCAT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的“勾股数”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44000" y="1483658"/>
            <a:ext cx="2205317" cy="4185757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对于有外键关系的表，可以根据外键关系拆分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注意，外键列需要依赖于拆分列，不能有</a:t>
            </a:r>
            <a:r>
              <a:rPr lang="en-US" altLang="zh-CN" sz="2400" dirty="0"/>
              <a:t>1:N</a:t>
            </a:r>
            <a:r>
              <a:rPr lang="zh-CN" altLang="en-US" sz="2400" dirty="0"/>
              <a:t>的关系</a:t>
            </a:r>
            <a:endParaRPr lang="en-US" altLang="zh-CN" sz="2400" dirty="0"/>
          </a:p>
          <a:p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ER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75" y="1649078"/>
            <a:ext cx="7863549" cy="399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5718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解决复杂查询需要的系统方法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特例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表）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44000" y="1483658"/>
            <a:ext cx="2205317" cy="270843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表拆分方法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假设按照销售单表的日期拆分，流水号作为外键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ER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19" y="911141"/>
            <a:ext cx="8365217" cy="558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3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5718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解决复杂查询需要的系统方法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特例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表）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7306" y="5654605"/>
            <a:ext cx="8309810" cy="492438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关系是多个维度时，无法用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表拆分方法解决所有问题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ER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02" y="1291120"/>
            <a:ext cx="11391915" cy="356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3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8848" y="1264068"/>
            <a:ext cx="8694927" cy="262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74274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解决复杂查询需要的系统方法（特例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Hint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5559" y="759169"/>
            <a:ext cx="10214071" cy="55399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altLang="zh-CN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MyCAT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的“勾股数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”3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Hint </a:t>
            </a:r>
          </a:p>
        </p:txBody>
      </p:sp>
      <p:sp>
        <p:nvSpPr>
          <p:cNvPr id="8" name="矩形 7"/>
          <p:cNvSpPr/>
          <p:nvPr/>
        </p:nvSpPr>
        <p:spPr>
          <a:xfrm>
            <a:off x="7411452" y="2109299"/>
            <a:ext cx="4395537" cy="86177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Hint: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对于两个表的跨结点查询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hint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的方式做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5324" y="5257566"/>
            <a:ext cx="4411579" cy="160043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未解决多于两个表的问题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未解决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JOIN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条件复杂的问题 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Hint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的兼容性代价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4035" y="4429877"/>
            <a:ext cx="11172417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36885" y="3882191"/>
            <a:ext cx="5021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其实就是这样的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nest loop join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2553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83900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系统解决复杂查询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关系代数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关系代数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25" y="2473418"/>
            <a:ext cx="9530317" cy="4115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176" y="2097741"/>
            <a:ext cx="368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关系代数（部分）</a:t>
            </a:r>
          </a:p>
        </p:txBody>
      </p:sp>
      <p:sp>
        <p:nvSpPr>
          <p:cNvPr id="9" name="矩形 8"/>
          <p:cNvSpPr/>
          <p:nvPr/>
        </p:nvSpPr>
        <p:spPr>
          <a:xfrm>
            <a:off x="466163" y="802357"/>
            <a:ext cx="87450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复杂查询实现思路</a:t>
            </a:r>
            <a:r>
              <a:rPr lang="en-US" altLang="zh-CN" dirty="0"/>
              <a:t>:</a:t>
            </a:r>
            <a:r>
              <a:rPr lang="zh-CN" altLang="en-US" b="1" dirty="0"/>
              <a:t>关系代数</a:t>
            </a:r>
            <a:r>
              <a:rPr lang="zh-CN" altLang="en-US" dirty="0"/>
              <a:t>  </a:t>
            </a:r>
            <a:r>
              <a:rPr lang="zh-CN" altLang="en-US" b="1" dirty="0"/>
              <a:t>查询树</a:t>
            </a:r>
            <a:endParaRPr lang="en-US" altLang="zh-CN" b="1" dirty="0"/>
          </a:p>
          <a:p>
            <a:r>
              <a:rPr lang="en-US" altLang="zh-CN" dirty="0"/>
              <a:t>1.</a:t>
            </a:r>
            <a:r>
              <a:rPr lang="zh-CN" altLang="en-US" dirty="0"/>
              <a:t>解析</a:t>
            </a:r>
            <a:r>
              <a:rPr lang="en-US" altLang="zh-CN" dirty="0"/>
              <a:t>SQL</a:t>
            </a:r>
            <a:r>
              <a:rPr lang="zh-CN" altLang="en-US" dirty="0"/>
              <a:t>时候，将</a:t>
            </a:r>
            <a:r>
              <a:rPr lang="en-US" altLang="zh-CN" dirty="0"/>
              <a:t>SQL</a:t>
            </a:r>
            <a:r>
              <a:rPr lang="zh-CN" altLang="en-US" dirty="0"/>
              <a:t>转为基本元组，以及对元组进行关系运算，构建查询树 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将基本元组及可下发的运算作为查询树的叶子节点，下发到物理数据结点查询。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结果集返回后，不可下发的运算作为查询树的非叶子节点对子树返回结果处理。</a:t>
            </a:r>
          </a:p>
        </p:txBody>
      </p:sp>
    </p:spTree>
    <p:extLst>
      <p:ext uri="{BB962C8B-B14F-4D97-AF65-F5344CB8AC3E}">
        <p14:creationId xmlns:p14="http://schemas.microsoft.com/office/powerpoint/2010/main" val="1429983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5718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系统解决复杂查询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-JOIN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4483" y="1371598"/>
            <a:ext cx="430305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JOIN </a:t>
            </a:r>
            <a:r>
              <a:rPr lang="zh-CN" altLang="en-US" b="1" dirty="0"/>
              <a:t>举例：</a:t>
            </a:r>
            <a:endParaRPr lang="en-US" altLang="zh-CN" b="1" dirty="0"/>
          </a:p>
          <a:p>
            <a:r>
              <a:rPr lang="en-US" altLang="zh-CN" dirty="0"/>
              <a:t>select * from table1 a inner join table2 b on a.id =b.id ;</a:t>
            </a:r>
          </a:p>
          <a:p>
            <a:r>
              <a:rPr lang="en-US" altLang="zh-CN" dirty="0"/>
              <a:t>table1 </a:t>
            </a:r>
            <a:r>
              <a:rPr lang="zh-CN" altLang="en-US" dirty="0"/>
              <a:t>有四个分片</a:t>
            </a:r>
            <a:r>
              <a:rPr lang="en-US" altLang="zh-CN" dirty="0"/>
              <a:t>dn1~4</a:t>
            </a:r>
          </a:p>
          <a:p>
            <a:r>
              <a:rPr lang="en-US" altLang="zh-CN" dirty="0"/>
              <a:t>table2 </a:t>
            </a:r>
            <a:r>
              <a:rPr lang="zh-CN" altLang="en-US" dirty="0"/>
              <a:t>有</a:t>
            </a:r>
            <a:r>
              <a:rPr lang="en-US" altLang="zh-CN" dirty="0"/>
              <a:t>2</a:t>
            </a:r>
            <a:r>
              <a:rPr lang="zh-CN" altLang="en-US" dirty="0"/>
              <a:t>个分片 </a:t>
            </a:r>
            <a:r>
              <a:rPr lang="en-US" altLang="zh-CN" dirty="0"/>
              <a:t>dn1,dn2</a:t>
            </a:r>
          </a:p>
          <a:p>
            <a:endParaRPr lang="en-US" altLang="zh-CN" dirty="0"/>
          </a:p>
          <a:p>
            <a:r>
              <a:rPr lang="zh-CN" altLang="en-US" sz="2400" b="1" dirty="0">
                <a:solidFill>
                  <a:srgbClr val="FF0000"/>
                </a:solidFill>
              </a:rPr>
              <a:t>查询树：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下发语句：</a:t>
            </a:r>
            <a:endParaRPr lang="en-US" altLang="zh-CN" b="1" dirty="0"/>
          </a:p>
          <a:p>
            <a:r>
              <a:rPr lang="en-US" altLang="zh-CN" dirty="0"/>
              <a:t>SQL1:select * from table1;</a:t>
            </a:r>
          </a:p>
          <a:p>
            <a:r>
              <a:rPr lang="en-US" altLang="zh-CN" dirty="0"/>
              <a:t>SQL2:select * from table2;</a:t>
            </a:r>
          </a:p>
          <a:p>
            <a:endParaRPr lang="en-US" altLang="zh-CN" dirty="0"/>
          </a:p>
          <a:p>
            <a:r>
              <a:rPr lang="zh-CN" altLang="en-US" b="1" dirty="0"/>
              <a:t>中间件后续操作：</a:t>
            </a:r>
            <a:endParaRPr lang="en-US" altLang="zh-CN" b="1" dirty="0"/>
          </a:p>
          <a:p>
            <a:r>
              <a:rPr lang="en-US" altLang="zh-CN" dirty="0"/>
              <a:t>1.</a:t>
            </a:r>
            <a:r>
              <a:rPr lang="zh-CN" altLang="en-US" dirty="0"/>
              <a:t>各个节点结果合并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将结果集按照 </a:t>
            </a:r>
            <a:r>
              <a:rPr lang="en-US" altLang="zh-CN" dirty="0"/>
              <a:t>a.id =b.id</a:t>
            </a:r>
            <a:r>
              <a:rPr lang="zh-CN" altLang="en-US" dirty="0"/>
              <a:t>过滤及</a:t>
            </a:r>
            <a:r>
              <a:rPr lang="en-US" altLang="zh-CN" dirty="0"/>
              <a:t>JOIN</a:t>
            </a:r>
            <a:endParaRPr lang="zh-CN" altLang="en-US" dirty="0"/>
          </a:p>
        </p:txBody>
      </p:sp>
      <p:pic>
        <p:nvPicPr>
          <p:cNvPr id="10" name="图片 9" descr="JOIN_NOD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57" y="1051392"/>
            <a:ext cx="7109935" cy="474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3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5718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系统解决复杂查询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UNION_NOD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486" y="498867"/>
            <a:ext cx="3945558" cy="5175894"/>
          </a:xfrm>
          <a:prstGeom prst="rect">
            <a:avLst/>
          </a:prstGeom>
        </p:spPr>
      </p:pic>
      <p:pic>
        <p:nvPicPr>
          <p:cNvPr id="8" name="图片 7" descr="UNION_NOD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59" y="802947"/>
            <a:ext cx="6745941" cy="48560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40042" y="5678905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子查询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53663" y="5686926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复杂聚合</a:t>
            </a:r>
          </a:p>
        </p:txBody>
      </p:sp>
    </p:spTree>
    <p:extLst>
      <p:ext uri="{BB962C8B-B14F-4D97-AF65-F5344CB8AC3E}">
        <p14:creationId xmlns:p14="http://schemas.microsoft.com/office/powerpoint/2010/main" val="1429983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5718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系统解决复杂查询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87835" y="4794229"/>
            <a:ext cx="4695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具体实现细节可以下载本人的另一次分享</a:t>
            </a:r>
            <a:endParaRPr lang="en-US" altLang="zh-CN" dirty="0"/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dble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分布式中间件实现剖析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endParaRPr lang="zh-CN" altLang="en-US" dirty="0"/>
          </a:p>
        </p:txBody>
      </p:sp>
      <p:pic>
        <p:nvPicPr>
          <p:cNvPr id="7" name="图片 6" descr="UNION_NOD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91" y="1048871"/>
            <a:ext cx="6582718" cy="484094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973441" y="5987534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UNION</a:t>
            </a:r>
            <a:endParaRPr lang="zh-CN" altLang="en-US" dirty="0"/>
          </a:p>
        </p:txBody>
      </p:sp>
      <p:pic>
        <p:nvPicPr>
          <p:cNvPr id="10" name="图片 9" descr="另一次分享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8613" y="1222958"/>
            <a:ext cx="3333000" cy="33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3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5718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分布式系统需求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DAFC63F-F600-4001-BA7F-185426CBD7BA}"/>
              </a:ext>
            </a:extLst>
          </p:cNvPr>
          <p:cNvGrpSpPr/>
          <p:nvPr/>
        </p:nvGrpSpPr>
        <p:grpSpPr>
          <a:xfrm>
            <a:off x="992546" y="1287871"/>
            <a:ext cx="10206909" cy="4414105"/>
            <a:chOff x="767027" y="1287871"/>
            <a:chExt cx="10206909" cy="4414105"/>
          </a:xfrm>
        </p:grpSpPr>
        <p:sp>
          <p:nvSpPr>
            <p:cNvPr id="7" name="矩形 11"/>
            <p:cNvSpPr>
              <a:spLocks noChangeArrowheads="1"/>
            </p:cNvSpPr>
            <p:nvPr/>
          </p:nvSpPr>
          <p:spPr bwMode="auto">
            <a:xfrm>
              <a:off x="772690" y="3079413"/>
              <a:ext cx="2932095" cy="62897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xtLst/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大型应用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（高并发实时交易场景）</a:t>
              </a: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690" y="1287872"/>
              <a:ext cx="2932095" cy="1736949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767027" y="3762984"/>
              <a:ext cx="2943420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电商、金融、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O2O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、社交应用、零售等，普遍存在用户基数大（百万级或以上）、营销活动频繁、核心交易系统数据库响应不及时问题，制约业务发展。</a:t>
              </a:r>
            </a:p>
          </p:txBody>
        </p:sp>
        <p:sp>
          <p:nvSpPr>
            <p:cNvPr id="10" name="矩形 11"/>
            <p:cNvSpPr>
              <a:spLocks noChangeArrowheads="1"/>
            </p:cNvSpPr>
            <p:nvPr/>
          </p:nvSpPr>
          <p:spPr bwMode="auto">
            <a:xfrm>
              <a:off x="4395613" y="3079412"/>
              <a:ext cx="2932095" cy="628979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  <a:extLst/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物联网数据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（大数据量存储访问场景）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253188" y="3762984"/>
              <a:ext cx="3216945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在工业监控和远程控制、智慧城市的延展、智能家居、车联网等物联网场景下；传感监控设备多，采样率高，数据规模大。存储一年数据就可以达到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PB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级甚至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EB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sp>
          <p:nvSpPr>
            <p:cNvPr id="12" name="矩形 11"/>
            <p:cNvSpPr>
              <a:spLocks noChangeArrowheads="1"/>
            </p:cNvSpPr>
            <p:nvPr/>
          </p:nvSpPr>
          <p:spPr bwMode="auto">
            <a:xfrm>
              <a:off x="8041841" y="3079413"/>
              <a:ext cx="2932095" cy="628979"/>
            </a:xfrm>
            <a:prstGeom prst="rect">
              <a:avLst/>
            </a:prstGeom>
            <a:solidFill>
              <a:srgbClr val="FF6737"/>
            </a:solidFill>
            <a:ln>
              <a:solidFill>
                <a:schemeClr val="accent6">
                  <a:lumMod val="75000"/>
                </a:schemeClr>
              </a:solidFill>
            </a:ln>
            <a:extLst/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云端服务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（云计算中应用服务场景）</a:t>
              </a: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041841" y="1287871"/>
              <a:ext cx="2932095" cy="173695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95613" y="1287871"/>
              <a:ext cx="2932095" cy="1736948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8046603" y="3762984"/>
              <a:ext cx="2922571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PaaS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SaaS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等服务提供商，需要对客户提供一套动态按需索取的并支持大容量的数据库服务，同时对服务质量和性能要求极高。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356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5718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系统解决复杂查询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tab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1" y="1121443"/>
            <a:ext cx="7607561" cy="45735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01263" y="1219200"/>
            <a:ext cx="36576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sharding_four_node</a:t>
            </a:r>
            <a:r>
              <a:rPr lang="en-US" altLang="zh-CN" sz="2400" dirty="0"/>
              <a:t> </a:t>
            </a:r>
            <a:r>
              <a:rPr lang="zh-CN" altLang="en-US" sz="2400" dirty="0"/>
              <a:t>按照</a:t>
            </a:r>
            <a:r>
              <a:rPr lang="en-US" altLang="zh-CN" sz="2400" dirty="0"/>
              <a:t>ID</a:t>
            </a:r>
            <a:r>
              <a:rPr lang="zh-CN" altLang="en-US" sz="2400" dirty="0"/>
              <a:t>拆分为</a:t>
            </a:r>
            <a:r>
              <a:rPr lang="en-US" altLang="zh-CN" sz="2400" dirty="0"/>
              <a:t>4</a:t>
            </a:r>
            <a:r>
              <a:rPr lang="zh-CN" altLang="en-US" sz="2400" dirty="0"/>
              <a:t>个节点。</a:t>
            </a:r>
            <a:endParaRPr lang="en-US" altLang="zh-CN" sz="2400" dirty="0"/>
          </a:p>
          <a:p>
            <a:r>
              <a:rPr lang="zh-CN" altLang="en-US" sz="2400" dirty="0"/>
              <a:t>拆分规则：对</a:t>
            </a:r>
            <a:r>
              <a:rPr lang="en-US" altLang="zh-CN" sz="2400" dirty="0"/>
              <a:t>4</a:t>
            </a:r>
            <a:r>
              <a:rPr lang="zh-CN" altLang="en-US" sz="2400" dirty="0"/>
              <a:t>求模。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 err="1"/>
              <a:t>sharding_four_node</a:t>
            </a:r>
            <a:r>
              <a:rPr lang="en-US" altLang="zh-CN" sz="2400" dirty="0"/>
              <a:t> </a:t>
            </a:r>
            <a:r>
              <a:rPr lang="zh-CN" altLang="en-US" sz="2400" dirty="0"/>
              <a:t>按照</a:t>
            </a:r>
            <a:r>
              <a:rPr lang="en-US" altLang="zh-CN" sz="2400" dirty="0"/>
              <a:t>ID</a:t>
            </a:r>
            <a:r>
              <a:rPr lang="zh-CN" altLang="en-US" sz="2400" dirty="0"/>
              <a:t>拆分为</a:t>
            </a:r>
            <a:r>
              <a:rPr lang="en-US" altLang="zh-CN" sz="2400" dirty="0"/>
              <a:t>2</a:t>
            </a:r>
            <a:r>
              <a:rPr lang="zh-CN" altLang="en-US" sz="2400" dirty="0"/>
              <a:t>个结点。</a:t>
            </a:r>
            <a:endParaRPr lang="en-US" altLang="zh-CN" sz="2400" dirty="0"/>
          </a:p>
          <a:p>
            <a:r>
              <a:rPr lang="zh-CN" altLang="en-US" sz="2400" dirty="0"/>
              <a:t>拆分规则：对</a:t>
            </a:r>
            <a:r>
              <a:rPr lang="en-US" altLang="zh-CN" sz="2400" dirty="0"/>
              <a:t>1024</a:t>
            </a:r>
            <a:r>
              <a:rPr lang="zh-CN" altLang="en-US" sz="2400" dirty="0"/>
              <a:t>求模，</a:t>
            </a:r>
            <a:r>
              <a:rPr lang="en-US" altLang="zh-CN" sz="2400" dirty="0"/>
              <a:t>0~511</a:t>
            </a:r>
            <a:r>
              <a:rPr lang="zh-CN" altLang="en-US" sz="2400" dirty="0"/>
              <a:t>分到第一个结点，</a:t>
            </a:r>
            <a:r>
              <a:rPr lang="en-US" altLang="zh-CN" sz="2400" dirty="0"/>
              <a:t>512~1023</a:t>
            </a:r>
            <a:r>
              <a:rPr lang="zh-CN" altLang="en-US" sz="2400" dirty="0"/>
              <a:t>拆分到第二个结点。</a:t>
            </a:r>
            <a:endParaRPr lang="en-US" altLang="zh-CN" sz="2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9983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5718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系统解决复杂查询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 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818456"/>
            <a:ext cx="7202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select id from </a:t>
            </a:r>
            <a:r>
              <a:rPr lang="en-US" altLang="zh-CN" sz="2400" b="1" dirty="0" err="1"/>
              <a:t>sharding_two_node</a:t>
            </a:r>
            <a:r>
              <a:rPr lang="en-US" altLang="zh-CN" sz="2400" b="1" dirty="0"/>
              <a:t> a </a:t>
            </a:r>
            <a:r>
              <a:rPr lang="en-US" altLang="zh-CN" sz="2400" b="1" dirty="0">
                <a:solidFill>
                  <a:srgbClr val="FF0000"/>
                </a:solidFill>
              </a:rPr>
              <a:t>union</a:t>
            </a:r>
            <a:r>
              <a:rPr lang="en-US" altLang="zh-CN" sz="2400" b="1" dirty="0"/>
              <a:t> </a:t>
            </a:r>
          </a:p>
          <a:p>
            <a:r>
              <a:rPr lang="en-US" altLang="zh-CN" sz="2400" b="1" dirty="0"/>
              <a:t>select id from </a:t>
            </a:r>
            <a:r>
              <a:rPr lang="en-US" altLang="zh-CN" sz="2400" b="1" dirty="0" err="1"/>
              <a:t>sharding_four_node</a:t>
            </a:r>
            <a:r>
              <a:rPr lang="en-US" altLang="zh-CN" sz="2400" b="1" dirty="0"/>
              <a:t> ;</a:t>
            </a:r>
            <a:endParaRPr lang="zh-CN" altLang="en-US" sz="2400" b="1" dirty="0"/>
          </a:p>
        </p:txBody>
      </p:sp>
      <p:pic>
        <p:nvPicPr>
          <p:cNvPr id="13" name="图片 12" descr="tables.png"/>
          <p:cNvPicPr>
            <a:picLocks noChangeAspect="1"/>
          </p:cNvPicPr>
          <p:nvPr/>
        </p:nvPicPr>
        <p:blipFill>
          <a:blip r:embed="rId3"/>
          <a:srcRect t="1537" r="2873" b="1625"/>
          <a:stretch>
            <a:fillRect/>
          </a:stretch>
        </p:blipFill>
        <p:spPr>
          <a:xfrm>
            <a:off x="1363580" y="721895"/>
            <a:ext cx="4203031" cy="5053263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52385" y="246398"/>
            <a:ext cx="3530531" cy="2753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 t="3344" r="247"/>
          <a:stretch>
            <a:fillRect/>
          </a:stretch>
        </p:blipFill>
        <p:spPr bwMode="auto">
          <a:xfrm>
            <a:off x="7970419" y="3497179"/>
            <a:ext cx="3628023" cy="2542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9368589" y="786062"/>
            <a:ext cx="2823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MyCAT</a:t>
            </a:r>
            <a:r>
              <a:rPr lang="zh-CN" altLang="en-US" sz="2800" dirty="0"/>
              <a:t>结果：</a:t>
            </a:r>
            <a:endParaRPr lang="en-US" altLang="zh-CN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9553074" y="3745829"/>
            <a:ext cx="1917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dble</a:t>
            </a:r>
            <a:r>
              <a:rPr lang="zh-CN" altLang="en-US" sz="2800" dirty="0"/>
              <a:t>结果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7042484" y="3224463"/>
            <a:ext cx="5149516" cy="4812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5400000">
            <a:off x="3645569" y="3412959"/>
            <a:ext cx="6858000" cy="320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830051" y="4506829"/>
            <a:ext cx="809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830803" y="1553828"/>
            <a:ext cx="6477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29983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15000" y="3187866"/>
            <a:ext cx="3273842" cy="2994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 t="2280" r="1853"/>
          <a:stretch>
            <a:fillRect/>
          </a:stretch>
        </p:blipFill>
        <p:spPr bwMode="auto">
          <a:xfrm>
            <a:off x="7862887" y="208547"/>
            <a:ext cx="3398671" cy="2707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5718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系统解决复杂查询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 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union all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027003"/>
            <a:ext cx="760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select id from </a:t>
            </a:r>
            <a:r>
              <a:rPr lang="en-US" altLang="zh-CN" sz="2400" b="1" dirty="0" err="1"/>
              <a:t>sharding_two_node</a:t>
            </a:r>
            <a:r>
              <a:rPr lang="en-US" altLang="zh-CN" sz="2400" b="1" dirty="0"/>
              <a:t> a </a:t>
            </a:r>
            <a:r>
              <a:rPr lang="en-US" altLang="zh-CN" sz="2400" b="1" dirty="0">
                <a:solidFill>
                  <a:srgbClr val="FF0000"/>
                </a:solidFill>
              </a:rPr>
              <a:t>union all</a:t>
            </a:r>
            <a:r>
              <a:rPr lang="en-US" altLang="zh-CN" sz="2400" b="1" dirty="0"/>
              <a:t> </a:t>
            </a:r>
          </a:p>
          <a:p>
            <a:r>
              <a:rPr lang="en-US" altLang="zh-CN" sz="2400" b="1" dirty="0"/>
              <a:t>select id from </a:t>
            </a:r>
            <a:r>
              <a:rPr lang="en-US" altLang="zh-CN" sz="2400" b="1" dirty="0" err="1"/>
              <a:t>sharding_four_node</a:t>
            </a:r>
            <a:r>
              <a:rPr lang="en-US" altLang="zh-CN" sz="2400" b="1" dirty="0"/>
              <a:t> ;</a:t>
            </a:r>
            <a:endParaRPr lang="zh-CN" altLang="en-US" sz="2400" b="1" dirty="0"/>
          </a:p>
        </p:txBody>
      </p:sp>
      <p:pic>
        <p:nvPicPr>
          <p:cNvPr id="13" name="图片 12" descr="table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073" y="737938"/>
            <a:ext cx="4327358" cy="52182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160043" y="818148"/>
            <a:ext cx="2261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MyCAT</a:t>
            </a:r>
            <a:r>
              <a:rPr lang="zh-CN" altLang="en-US" sz="2800" dirty="0"/>
              <a:t>结果</a:t>
            </a:r>
            <a:endParaRPr lang="en-US" altLang="zh-CN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9071808" y="3938335"/>
            <a:ext cx="1740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dble</a:t>
            </a:r>
            <a:r>
              <a:rPr lang="zh-CN" altLang="en-US" sz="2800" dirty="0"/>
              <a:t>结果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7154779" y="3080084"/>
            <a:ext cx="5037221" cy="3208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5400000">
            <a:off x="3725780" y="3412959"/>
            <a:ext cx="6858000" cy="320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461082" y="4619124"/>
            <a:ext cx="809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702466" y="1489660"/>
            <a:ext cx="6477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29983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5718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系统解决复杂查询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 复杂表达式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1263" y="5802413"/>
            <a:ext cx="5037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select abs(sum(</a:t>
            </a:r>
            <a:r>
              <a:rPr lang="en-US" altLang="zh-CN" sz="2400" b="1" dirty="0" err="1"/>
              <a:t>c_decimal</a:t>
            </a:r>
            <a:r>
              <a:rPr lang="en-US" altLang="zh-CN" sz="2400" b="1" dirty="0"/>
              <a:t>)) </a:t>
            </a:r>
          </a:p>
          <a:p>
            <a:r>
              <a:rPr lang="en-US" altLang="zh-CN" sz="2400" b="1" dirty="0"/>
              <a:t>from </a:t>
            </a:r>
            <a:r>
              <a:rPr lang="en-US" altLang="zh-CN" sz="2400" b="1" dirty="0" err="1"/>
              <a:t>sharding_four_node</a:t>
            </a:r>
            <a:endParaRPr lang="zh-CN" altLang="en-US" sz="2400" b="1" dirty="0"/>
          </a:p>
        </p:txBody>
      </p:sp>
      <p:pic>
        <p:nvPicPr>
          <p:cNvPr id="13" name="图片 12" descr="tabl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74" y="657726"/>
            <a:ext cx="4327358" cy="52182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074568" y="2598821"/>
            <a:ext cx="3433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MyCAT</a:t>
            </a:r>
            <a:r>
              <a:rPr lang="zh-CN" altLang="en-US" sz="2800" dirty="0"/>
              <a:t>结果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41957" y="5686926"/>
            <a:ext cx="1724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dble</a:t>
            </a:r>
            <a:r>
              <a:rPr lang="zh-CN" altLang="en-US" sz="2800" dirty="0"/>
              <a:t>结果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6176211" y="3320716"/>
            <a:ext cx="6015789" cy="4812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17376" y="0"/>
            <a:ext cx="4223341" cy="2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23385" y="3529263"/>
            <a:ext cx="4381500" cy="184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直接连接符 11"/>
          <p:cNvCxnSpPr/>
          <p:nvPr/>
        </p:nvCxnSpPr>
        <p:spPr>
          <a:xfrm rot="5400000">
            <a:off x="2747211" y="3412959"/>
            <a:ext cx="6858000" cy="320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78767" y="5597693"/>
            <a:ext cx="809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333497" y="2516354"/>
            <a:ext cx="6477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29983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45291" y="3774657"/>
            <a:ext cx="4541967" cy="1840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5718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系统解决复杂查询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 子查询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790291"/>
            <a:ext cx="6930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select id from </a:t>
            </a:r>
            <a:r>
              <a:rPr lang="en-US" altLang="zh-CN" sz="2400" b="1" dirty="0" err="1"/>
              <a:t>sharding_two_node</a:t>
            </a:r>
            <a:r>
              <a:rPr lang="en-US" altLang="zh-CN" sz="2400" b="1" dirty="0"/>
              <a:t> where id =( select min(id) from </a:t>
            </a:r>
            <a:r>
              <a:rPr lang="en-US" altLang="zh-CN" sz="2400" b="1" dirty="0" err="1"/>
              <a:t>sharding_four_node</a:t>
            </a:r>
            <a:r>
              <a:rPr lang="en-US" altLang="zh-CN" sz="2400" b="1" dirty="0"/>
              <a:t>)</a:t>
            </a:r>
            <a:endParaRPr lang="zh-CN" altLang="en-US" sz="2400" b="1" dirty="0"/>
          </a:p>
        </p:txBody>
      </p:sp>
      <p:pic>
        <p:nvPicPr>
          <p:cNvPr id="13" name="图片 12" descr="tabl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211" y="625642"/>
            <a:ext cx="4327358" cy="52182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36044" y="978567"/>
            <a:ext cx="4235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MyCAT1.6.1</a:t>
            </a:r>
            <a:r>
              <a:rPr lang="zh-CN" altLang="en-US" sz="2800" dirty="0"/>
              <a:t>结果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23684" y="4066674"/>
            <a:ext cx="3633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dble</a:t>
            </a:r>
            <a:r>
              <a:rPr lang="zh-CN" altLang="en-US" sz="2800" dirty="0"/>
              <a:t>结果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6962274" y="3368842"/>
            <a:ext cx="5021177" cy="160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88943" y="338639"/>
            <a:ext cx="3859734" cy="431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7307179" y="1997243"/>
            <a:ext cx="44998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MyCAT1.6.5</a:t>
            </a:r>
            <a:r>
              <a:rPr lang="zh-CN" altLang="en-US" sz="2800" dirty="0"/>
              <a:t>结果：</a:t>
            </a:r>
            <a:endParaRPr lang="en-US" altLang="zh-CN" sz="2800" dirty="0"/>
          </a:p>
          <a:p>
            <a:r>
              <a:rPr lang="zh-CN" altLang="en-US" sz="2800" dirty="0"/>
              <a:t>连接断开，有时会</a:t>
            </a:r>
            <a:r>
              <a:rPr lang="en-US" altLang="zh-CN" sz="2800" dirty="0"/>
              <a:t>hang</a:t>
            </a:r>
            <a:r>
              <a:rPr lang="zh-CN" altLang="en-US" sz="2800" dirty="0"/>
              <a:t>住</a:t>
            </a:r>
          </a:p>
        </p:txBody>
      </p:sp>
      <p:cxnSp>
        <p:nvCxnSpPr>
          <p:cNvPr id="17" name="直接连接符 16"/>
          <p:cNvCxnSpPr/>
          <p:nvPr/>
        </p:nvCxnSpPr>
        <p:spPr>
          <a:xfrm rot="5400000">
            <a:off x="3517233" y="3412959"/>
            <a:ext cx="6858000" cy="320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962274" y="1732547"/>
            <a:ext cx="5229726" cy="240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28408" y="3945356"/>
            <a:ext cx="809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568739" y="928185"/>
            <a:ext cx="6477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29983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5718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系统解决复杂查询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 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657671"/>
            <a:ext cx="5759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select </a:t>
            </a:r>
            <a:r>
              <a:rPr lang="en-US" altLang="zh-CN" sz="2400" b="1" dirty="0" err="1"/>
              <a:t>a.id,b</a:t>
            </a:r>
            <a:r>
              <a:rPr lang="en-US" altLang="zh-CN" sz="2400" b="1" dirty="0"/>
              <a:t>.* from </a:t>
            </a:r>
            <a:r>
              <a:rPr lang="en-US" altLang="zh-CN" sz="2400" b="1" dirty="0" err="1"/>
              <a:t>sharding_two_node</a:t>
            </a:r>
            <a:r>
              <a:rPr lang="en-US" altLang="zh-CN" sz="2400" b="1" dirty="0"/>
              <a:t> a inner join </a:t>
            </a:r>
            <a:r>
              <a:rPr lang="en-US" altLang="zh-CN" sz="2400" b="1" dirty="0" err="1"/>
              <a:t>sharding_four_node</a:t>
            </a:r>
            <a:r>
              <a:rPr lang="en-US" altLang="zh-CN" sz="2400" b="1" dirty="0"/>
              <a:t> b on a.id =b.id;</a:t>
            </a:r>
            <a:endParaRPr lang="zh-CN" altLang="en-US" sz="2400" b="1" dirty="0"/>
          </a:p>
        </p:txBody>
      </p:sp>
      <p:pic>
        <p:nvPicPr>
          <p:cNvPr id="13" name="图片 12" descr="tables.png"/>
          <p:cNvPicPr>
            <a:picLocks noChangeAspect="1"/>
          </p:cNvPicPr>
          <p:nvPr/>
        </p:nvPicPr>
        <p:blipFill>
          <a:blip r:embed="rId3"/>
          <a:srcRect t="1845" r="2224" b="2240"/>
          <a:stretch>
            <a:fillRect/>
          </a:stretch>
        </p:blipFill>
        <p:spPr>
          <a:xfrm>
            <a:off x="629653" y="641685"/>
            <a:ext cx="4231105" cy="500513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41433" y="834189"/>
            <a:ext cx="5069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MyCAT1.6.1</a:t>
            </a:r>
            <a:r>
              <a:rPr lang="zh-CN" altLang="en-US" sz="2800" dirty="0"/>
              <a:t>结果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51558" y="5462336"/>
            <a:ext cx="3633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dble</a:t>
            </a:r>
            <a:r>
              <a:rPr lang="zh-CN" altLang="en-US" sz="2800" dirty="0"/>
              <a:t>结果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5967663" y="2711116"/>
            <a:ext cx="6224337" cy="160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 t="10749" r="4211" b="18594"/>
          <a:stretch>
            <a:fillRect/>
          </a:stretch>
        </p:blipFill>
        <p:spPr bwMode="auto">
          <a:xfrm>
            <a:off x="6906627" y="256674"/>
            <a:ext cx="369720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617370" y="1852862"/>
            <a:ext cx="5069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MyCAT1.6.5</a:t>
            </a:r>
            <a:r>
              <a:rPr lang="zh-CN" altLang="en-US" sz="2800" dirty="0"/>
              <a:t>结果：</a:t>
            </a:r>
            <a:r>
              <a:rPr lang="en-US" altLang="zh-CN" sz="2800" dirty="0"/>
              <a:t> </a:t>
            </a:r>
            <a:r>
              <a:rPr lang="zh-CN" altLang="en-US" sz="2800" dirty="0"/>
              <a:t>略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50906" y="2969294"/>
            <a:ext cx="5556083" cy="2230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直接连接符 16"/>
          <p:cNvCxnSpPr/>
          <p:nvPr/>
        </p:nvCxnSpPr>
        <p:spPr>
          <a:xfrm rot="5400000">
            <a:off x="2538664" y="3412959"/>
            <a:ext cx="6858000" cy="320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967663" y="1580148"/>
            <a:ext cx="6224337" cy="160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11903" y="5373103"/>
            <a:ext cx="809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023308" y="719638"/>
            <a:ext cx="6477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463714" y="1819777"/>
            <a:ext cx="809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29983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5718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系统解决复杂查询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 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JOIN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改动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657671"/>
            <a:ext cx="60639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/>
              <a:t>select </a:t>
            </a:r>
            <a:r>
              <a:rPr lang="en-US" altLang="zh-CN" sz="2200" b="1" dirty="0" err="1"/>
              <a:t>a.id,b</a:t>
            </a:r>
            <a:r>
              <a:rPr lang="en-US" altLang="zh-CN" sz="2200" b="1" dirty="0"/>
              <a:t>.* from </a:t>
            </a:r>
            <a:r>
              <a:rPr lang="en-US" altLang="zh-CN" sz="2200" b="1" dirty="0" err="1"/>
              <a:t>sharding_two_node</a:t>
            </a:r>
            <a:r>
              <a:rPr lang="en-US" altLang="zh-CN" sz="2200" b="1" dirty="0"/>
              <a:t> a inner join </a:t>
            </a:r>
            <a:r>
              <a:rPr lang="en-US" altLang="zh-CN" sz="2200" b="1" dirty="0" err="1"/>
              <a:t>sharding_four_node</a:t>
            </a:r>
            <a:r>
              <a:rPr lang="en-US" altLang="zh-CN" sz="2200" b="1" dirty="0"/>
              <a:t> b on a.id =b.id+1;</a:t>
            </a:r>
            <a:endParaRPr lang="zh-CN" altLang="en-US" sz="2200" b="1" dirty="0"/>
          </a:p>
        </p:txBody>
      </p:sp>
      <p:pic>
        <p:nvPicPr>
          <p:cNvPr id="13" name="图片 12" descr="tables.png"/>
          <p:cNvPicPr>
            <a:picLocks noChangeAspect="1"/>
          </p:cNvPicPr>
          <p:nvPr/>
        </p:nvPicPr>
        <p:blipFill>
          <a:blip r:embed="rId3"/>
          <a:srcRect t="1845" r="1112" b="2548"/>
          <a:stretch>
            <a:fillRect/>
          </a:stretch>
        </p:blipFill>
        <p:spPr>
          <a:xfrm>
            <a:off x="661737" y="657727"/>
            <a:ext cx="4279231" cy="498909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68715" y="1122947"/>
            <a:ext cx="55505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MyCAT1.6.5</a:t>
            </a:r>
            <a:r>
              <a:rPr lang="zh-CN" altLang="en-US" sz="2800" dirty="0"/>
              <a:t>结果：</a:t>
            </a:r>
            <a:endParaRPr lang="en-US" altLang="zh-CN" sz="2800" dirty="0">
              <a:solidFill>
                <a:srgbClr val="FF0000"/>
              </a:solidFill>
            </a:endParaRPr>
          </a:p>
          <a:p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原来</a:t>
            </a:r>
            <a:r>
              <a:rPr lang="en-US" altLang="zh-CN" sz="2800" dirty="0">
                <a:solidFill>
                  <a:srgbClr val="FF0000"/>
                </a:solidFill>
              </a:rPr>
              <a:t>1.6.5</a:t>
            </a:r>
            <a:r>
              <a:rPr lang="zh-CN" altLang="en-US" sz="2800" dirty="0">
                <a:solidFill>
                  <a:srgbClr val="FF0000"/>
                </a:solidFill>
              </a:rPr>
              <a:t>只是把</a:t>
            </a:r>
            <a:r>
              <a:rPr lang="en-US" altLang="zh-CN" sz="2800" dirty="0">
                <a:solidFill>
                  <a:srgbClr val="FF0000"/>
                </a:solidFill>
              </a:rPr>
              <a:t>Hint</a:t>
            </a:r>
            <a:r>
              <a:rPr lang="zh-CN" altLang="en-US" sz="2800" dirty="0">
                <a:solidFill>
                  <a:srgbClr val="FF0000"/>
                </a:solidFill>
              </a:rPr>
              <a:t>固化到代码里，判断两表拆分规则不同就直接用</a:t>
            </a:r>
            <a:r>
              <a:rPr lang="en-US" altLang="zh-CN" sz="2800" dirty="0">
                <a:solidFill>
                  <a:srgbClr val="FF0000"/>
                </a:solidFill>
              </a:rPr>
              <a:t>hint</a:t>
            </a:r>
            <a:r>
              <a:rPr lang="zh-CN" altLang="en-US" sz="2800" dirty="0">
                <a:solidFill>
                  <a:srgbClr val="FF0000"/>
                </a:solidFill>
              </a:rPr>
              <a:t>逻辑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66547" y="5959642"/>
            <a:ext cx="1692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dble</a:t>
            </a:r>
            <a:r>
              <a:rPr lang="zh-CN" altLang="en-US" sz="2800" dirty="0"/>
              <a:t>结果</a:t>
            </a: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5935579" y="3529263"/>
            <a:ext cx="6256421" cy="160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 t="7031" r="3795" b="18594"/>
          <a:stretch>
            <a:fillRect/>
          </a:stretch>
        </p:blipFill>
        <p:spPr bwMode="auto">
          <a:xfrm>
            <a:off x="6874543" y="561474"/>
            <a:ext cx="3713246" cy="320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/>
          <a:srcRect r="-22" b="7672"/>
          <a:stretch>
            <a:fillRect/>
          </a:stretch>
        </p:blipFill>
        <p:spPr bwMode="auto">
          <a:xfrm>
            <a:off x="6194510" y="3684169"/>
            <a:ext cx="5740817" cy="1930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直接连接符 15"/>
          <p:cNvCxnSpPr/>
          <p:nvPr/>
        </p:nvCxnSpPr>
        <p:spPr>
          <a:xfrm rot="5400000">
            <a:off x="2538664" y="3412959"/>
            <a:ext cx="6858000" cy="320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55229" y="5838325"/>
            <a:ext cx="809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702466" y="1168817"/>
            <a:ext cx="6477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29983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5718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系统解决复杂查询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 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JOIN for1.6.5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31831" y="2085474"/>
            <a:ext cx="55505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sharding_four_node</a:t>
            </a:r>
            <a:endParaRPr lang="en-US" altLang="zh-CN" sz="2800" dirty="0"/>
          </a:p>
          <a:p>
            <a:r>
              <a:rPr lang="en-US" altLang="zh-CN" sz="2800" dirty="0"/>
              <a:t>sharding_four_node2</a:t>
            </a:r>
          </a:p>
          <a:p>
            <a:r>
              <a:rPr lang="zh-CN" altLang="en-US" sz="2800" dirty="0"/>
              <a:t>均按照</a:t>
            </a:r>
            <a:r>
              <a:rPr lang="en-US" altLang="zh-CN" sz="2800" dirty="0"/>
              <a:t>ID</a:t>
            </a:r>
            <a:r>
              <a:rPr lang="zh-CN" altLang="en-US" sz="2800" dirty="0"/>
              <a:t>拆分为</a:t>
            </a:r>
            <a:r>
              <a:rPr lang="en-US" altLang="zh-CN" sz="2800" dirty="0"/>
              <a:t>4</a:t>
            </a:r>
            <a:r>
              <a:rPr lang="zh-CN" altLang="en-US" sz="2800" dirty="0"/>
              <a:t>个节点。</a:t>
            </a:r>
            <a:endParaRPr lang="en-US" altLang="zh-CN" sz="2800" dirty="0"/>
          </a:p>
          <a:p>
            <a:r>
              <a:rPr lang="zh-CN" altLang="en-US" sz="2800" dirty="0"/>
              <a:t>拆分规则：对</a:t>
            </a:r>
            <a:r>
              <a:rPr lang="en-US" altLang="zh-CN" sz="2800" dirty="0"/>
              <a:t>4</a:t>
            </a:r>
            <a:r>
              <a:rPr lang="zh-CN" altLang="en-US" sz="2800" dirty="0"/>
              <a:t>求模。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唯一不同在于分布结点的</a:t>
            </a:r>
            <a:r>
              <a:rPr lang="zh-CN" altLang="en-US" sz="2800" dirty="0">
                <a:solidFill>
                  <a:srgbClr val="FF0000"/>
                </a:solidFill>
              </a:rPr>
              <a:t>顺序</a:t>
            </a:r>
            <a:r>
              <a:rPr lang="zh-CN" altLang="en-US" sz="2800" dirty="0"/>
              <a:t>不同</a:t>
            </a:r>
            <a:endParaRPr lang="en-US" altLang="zh-CN" sz="2800" dirty="0"/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278" y="901616"/>
            <a:ext cx="11478639" cy="638426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61774" y="1669132"/>
            <a:ext cx="4187741" cy="4893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29983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5718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系统解决复杂查询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-JOIN for1.6.5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126" y="5778169"/>
            <a:ext cx="487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select * from sharding_four_node2 a </a:t>
            </a:r>
          </a:p>
          <a:p>
            <a:r>
              <a:rPr lang="en-US" altLang="zh-CN" sz="2000" b="1" dirty="0"/>
              <a:t>inner join </a:t>
            </a:r>
            <a:r>
              <a:rPr lang="en-US" altLang="zh-CN" sz="2000" b="1" dirty="0" err="1"/>
              <a:t>sharding_four_node</a:t>
            </a:r>
            <a:r>
              <a:rPr lang="en-US" altLang="zh-CN" sz="2000" b="1" dirty="0"/>
              <a:t> b </a:t>
            </a:r>
          </a:p>
          <a:p>
            <a:r>
              <a:rPr lang="en-US" altLang="zh-CN" sz="2000" b="1" dirty="0"/>
              <a:t>on a.id =b.id;</a:t>
            </a:r>
            <a:endParaRPr lang="zh-CN" alt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999746" y="1235242"/>
            <a:ext cx="55505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1.6.5</a:t>
            </a:r>
            <a:r>
              <a:rPr lang="zh-CN" altLang="en-US" sz="2800" dirty="0"/>
              <a:t>版判断拆分规则不同就使用</a:t>
            </a:r>
            <a:r>
              <a:rPr lang="en-US" altLang="zh-CN" sz="2800" dirty="0"/>
              <a:t>hint</a:t>
            </a:r>
            <a:r>
              <a:rPr lang="zh-CN" altLang="en-US" sz="2800" dirty="0"/>
              <a:t>逻辑</a:t>
            </a:r>
            <a:r>
              <a:rPr lang="en-US" altLang="zh-CN" sz="2800" dirty="0"/>
              <a:t>.</a:t>
            </a:r>
          </a:p>
          <a:p>
            <a:r>
              <a:rPr lang="zh-CN" altLang="en-US" sz="2800" dirty="0"/>
              <a:t>这里规则相同，就回到了不支持跨结点查询的老路子上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82590" y="5767135"/>
            <a:ext cx="3633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dble</a:t>
            </a:r>
            <a:r>
              <a:rPr lang="zh-CN" altLang="en-US" sz="2800" dirty="0"/>
              <a:t>结果</a:t>
            </a: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5406189" y="3497179"/>
            <a:ext cx="6785811" cy="160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 t="17040" r="4624"/>
          <a:stretch>
            <a:fillRect/>
          </a:stretch>
        </p:blipFill>
        <p:spPr bwMode="auto">
          <a:xfrm>
            <a:off x="6541167" y="673768"/>
            <a:ext cx="3308686" cy="32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72902" y="3805739"/>
            <a:ext cx="6170737" cy="1744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0933" y="706606"/>
            <a:ext cx="4187741" cy="4893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直接连接符 11"/>
          <p:cNvCxnSpPr/>
          <p:nvPr/>
        </p:nvCxnSpPr>
        <p:spPr>
          <a:xfrm rot="5400000">
            <a:off x="1961148" y="3412959"/>
            <a:ext cx="6858000" cy="320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9187" y="5661861"/>
            <a:ext cx="809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055392" y="430880"/>
            <a:ext cx="6477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29983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5718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系统解决复杂查询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复杂查询的查询计划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2142625"/>
            <a:ext cx="12047223" cy="352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417095" y="1010652"/>
            <a:ext cx="11117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explain select * from </a:t>
            </a:r>
            <a:r>
              <a:rPr lang="en-US" sz="2400" dirty="0" err="1"/>
              <a:t>sharding_two_node</a:t>
            </a:r>
            <a:r>
              <a:rPr lang="en-US" sz="2400" dirty="0"/>
              <a:t> a </a:t>
            </a:r>
          </a:p>
          <a:p>
            <a:r>
              <a:rPr lang="en-US" sz="2400" dirty="0"/>
              <a:t>inner join </a:t>
            </a:r>
            <a:r>
              <a:rPr lang="en-US" sz="2400" dirty="0" err="1"/>
              <a:t>sharding_four_node</a:t>
            </a:r>
            <a:r>
              <a:rPr lang="en-US" sz="2400" dirty="0"/>
              <a:t> b on a.id =b.id;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29983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5718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分布式系统架构示意图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" r="-310"/>
          <a:stretch>
            <a:fillRect/>
          </a:stretch>
        </p:blipFill>
        <p:spPr>
          <a:xfrm>
            <a:off x="1579472" y="645459"/>
            <a:ext cx="7954493" cy="6037729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2060294" y="2476982"/>
            <a:ext cx="7048982" cy="122691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356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3"/>
          <p:cNvSpPr>
            <a:spLocks noChangeArrowheads="1"/>
          </p:cNvSpPr>
          <p:nvPr/>
        </p:nvSpPr>
        <p:spPr bwMode="auto">
          <a:xfrm>
            <a:off x="0" y="1990725"/>
            <a:ext cx="12192000" cy="2514600"/>
          </a:xfrm>
          <a:prstGeom prst="rect">
            <a:avLst/>
          </a:prstGeom>
          <a:solidFill>
            <a:srgbClr val="0F7895"/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1016000" y="2832528"/>
            <a:ext cx="956326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明晰语法支持边界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200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5718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明晰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支持边界（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MYCAT SET 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 t="817" r="-7720"/>
          <a:stretch>
            <a:fillRect/>
          </a:stretch>
        </p:blipFill>
        <p:spPr bwMode="auto">
          <a:xfrm>
            <a:off x="0" y="673768"/>
            <a:ext cx="12192000" cy="6184232"/>
          </a:xfrm>
          <a:prstGeom prst="homePlate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>
          <a:xfrm>
            <a:off x="3631900" y="1171074"/>
            <a:ext cx="6619008" cy="85491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MyCAT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set@@</a:t>
            </a:r>
            <a:r>
              <a:rPr lang="en-US" altLang="zh-CN" sz="2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session.tx_read_only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553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5718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明晰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支持边界（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MYCAT SET 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9297" y="951496"/>
            <a:ext cx="9453060" cy="392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93559" y="5197641"/>
            <a:ext cx="2598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甚至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0273" y="5632283"/>
            <a:ext cx="6061158" cy="812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2553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5718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明晰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支持边界（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MYCAT SET 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1683" y="914400"/>
            <a:ext cx="993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Set</a:t>
            </a:r>
            <a:r>
              <a:rPr lang="zh-CN" altLang="en-US" sz="2400" b="1" dirty="0"/>
              <a:t>语句为什么会出现这种情况呢，我们看一下源码。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 r="5142" b="2184"/>
          <a:stretch>
            <a:fillRect/>
          </a:stretch>
        </p:blipFill>
        <p:spPr bwMode="auto">
          <a:xfrm>
            <a:off x="-1" y="1831361"/>
            <a:ext cx="12192001" cy="2275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761999" y="4772526"/>
            <a:ext cx="993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MYCAT </a:t>
            </a:r>
            <a:r>
              <a:rPr lang="zh-CN" altLang="en-US" sz="2400" b="1" dirty="0"/>
              <a:t>在枚举了一些</a:t>
            </a:r>
            <a:r>
              <a:rPr lang="en-US" altLang="zh-CN" sz="2400" b="1" dirty="0"/>
              <a:t>set</a:t>
            </a:r>
            <a:r>
              <a:rPr lang="zh-CN" altLang="en-US" sz="2400" b="1" dirty="0"/>
              <a:t>选项之后，其余</a:t>
            </a:r>
            <a:r>
              <a:rPr lang="en-US" altLang="zh-CN" sz="2400" b="1" dirty="0"/>
              <a:t>set</a:t>
            </a:r>
            <a:r>
              <a:rPr lang="zh-CN" altLang="en-US" sz="2400" b="1" dirty="0"/>
              <a:t>一律返回</a:t>
            </a:r>
            <a:r>
              <a:rPr lang="en-US" altLang="zh-CN" sz="2400" b="1" dirty="0"/>
              <a:t>OK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2553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5718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明晰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支持边界（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DBLE SET 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210" y="795587"/>
            <a:ext cx="11954732" cy="606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>
          <a:xfrm>
            <a:off x="4690678" y="1203158"/>
            <a:ext cx="6619008" cy="85491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dble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set@@</a:t>
            </a:r>
            <a:r>
              <a:rPr lang="en-US" altLang="zh-CN" sz="2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session.tx_read_only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802277" y="5895473"/>
            <a:ext cx="2389723" cy="962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2553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5718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明晰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支持边界（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DBLE SET 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799" y="762500"/>
            <a:ext cx="10218821" cy="4481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/>
          <a:srcRect r="206" b="19104"/>
          <a:stretch>
            <a:fillRect/>
          </a:stretch>
        </p:blipFill>
        <p:spPr bwMode="auto">
          <a:xfrm>
            <a:off x="340894" y="5636545"/>
            <a:ext cx="7776411" cy="475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2553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5718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明晰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支持边界（不支持语句明确提示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 r="-111" b="6816"/>
          <a:stretch>
            <a:fillRect/>
          </a:stretch>
        </p:blipFill>
        <p:spPr bwMode="auto">
          <a:xfrm>
            <a:off x="445921" y="5256296"/>
            <a:ext cx="11072311" cy="438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/>
          <a:srcRect r="308" b="17004"/>
          <a:stretch>
            <a:fillRect/>
          </a:stretch>
        </p:blipFill>
        <p:spPr bwMode="auto">
          <a:xfrm>
            <a:off x="465221" y="1651586"/>
            <a:ext cx="10716126" cy="626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29390" y="1058779"/>
            <a:ext cx="867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例</a:t>
            </a:r>
            <a:r>
              <a:rPr lang="en-US" altLang="zh-CN" sz="2400" dirty="0"/>
              <a:t>1.dble</a:t>
            </a:r>
            <a:r>
              <a:rPr lang="zh-CN" altLang="en-US" sz="2400" dirty="0"/>
              <a:t>不支持设置全局只读的功能，会有明确报错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3428" y="3650580"/>
            <a:ext cx="11407078" cy="921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521369" y="2783305"/>
            <a:ext cx="10579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例</a:t>
            </a:r>
            <a:r>
              <a:rPr lang="en-US" altLang="zh-CN" sz="2400" dirty="0"/>
              <a:t>2.</a:t>
            </a:r>
            <a:r>
              <a:rPr lang="zh-CN" altLang="en-US" sz="2400" dirty="0"/>
              <a:t>根据</a:t>
            </a:r>
            <a:r>
              <a:rPr lang="en-US" altLang="zh-CN" sz="2400" dirty="0" err="1"/>
              <a:t>MySQL</a:t>
            </a:r>
            <a:r>
              <a:rPr lang="zh-CN" altLang="en-US" sz="2400" dirty="0"/>
              <a:t>官方文档，没有</a:t>
            </a:r>
            <a:r>
              <a:rPr lang="en-US" sz="2400" dirty="0"/>
              <a:t>SESSION </a:t>
            </a:r>
            <a:r>
              <a:rPr lang="zh-CN" altLang="en-US" sz="2400" dirty="0"/>
              <a:t>或者</a:t>
            </a:r>
            <a:r>
              <a:rPr lang="en-US" sz="2400" dirty="0"/>
              <a:t>GLOBAL</a:t>
            </a:r>
            <a:r>
              <a:rPr lang="zh-CN" altLang="en-US" sz="2400" dirty="0"/>
              <a:t>关键字，事务变量只对下一条事务生效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7306" y="4684295"/>
            <a:ext cx="10579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dble</a:t>
            </a:r>
            <a:r>
              <a:rPr lang="zh-CN" altLang="en-US" sz="2400" dirty="0"/>
              <a:t>还没实现此功能，就会明确报不支持</a:t>
            </a:r>
          </a:p>
        </p:txBody>
      </p:sp>
    </p:spTree>
    <p:extLst>
      <p:ext uri="{BB962C8B-B14F-4D97-AF65-F5344CB8AC3E}">
        <p14:creationId xmlns:p14="http://schemas.microsoft.com/office/powerpoint/2010/main" val="92553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3"/>
          <p:cNvSpPr>
            <a:spLocks noChangeArrowheads="1"/>
          </p:cNvSpPr>
          <p:nvPr/>
        </p:nvSpPr>
        <p:spPr bwMode="auto">
          <a:xfrm>
            <a:off x="0" y="1990725"/>
            <a:ext cx="12192000" cy="2514600"/>
          </a:xfrm>
          <a:prstGeom prst="rect">
            <a:avLst/>
          </a:prstGeom>
          <a:solidFill>
            <a:srgbClr val="0F7895"/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1016000" y="2832528"/>
            <a:ext cx="956326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增强语法兼容性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200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5718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语法兼容性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0918" y="1606466"/>
            <a:ext cx="10821030" cy="511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320843" y="994610"/>
            <a:ext cx="867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例</a:t>
            </a:r>
            <a:r>
              <a:rPr lang="en-US" altLang="zh-CN" sz="2400" dirty="0"/>
              <a:t>1: </a:t>
            </a:r>
            <a:r>
              <a:rPr lang="en-US" altLang="zh-CN" sz="2400" dirty="0" err="1"/>
              <a:t>MyCAT</a:t>
            </a:r>
            <a:r>
              <a:rPr lang="zh-CN" altLang="en-US" sz="2400" dirty="0"/>
              <a:t>的</a:t>
            </a:r>
            <a:r>
              <a:rPr lang="en-US" altLang="zh-CN" sz="2400" dirty="0"/>
              <a:t>insert</a:t>
            </a:r>
            <a:r>
              <a:rPr lang="zh-CN" altLang="en-US" sz="2400" dirty="0"/>
              <a:t>强制必须写完整列名，否则报错：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06" y="2286000"/>
            <a:ext cx="867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dble</a:t>
            </a:r>
            <a:r>
              <a:rPr lang="zh-CN" altLang="en-US" sz="2400" dirty="0"/>
              <a:t>语法兼容性更强：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2554" y="2795335"/>
            <a:ext cx="9868424" cy="50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312822" y="3906253"/>
            <a:ext cx="867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例</a:t>
            </a:r>
            <a:r>
              <a:rPr lang="en-US" altLang="zh-CN" sz="2400" dirty="0"/>
              <a:t>2. </a:t>
            </a:r>
            <a:r>
              <a:rPr lang="en-US" altLang="zh-CN" sz="2400" dirty="0" err="1"/>
              <a:t>MyCAT</a:t>
            </a:r>
            <a:r>
              <a:rPr lang="zh-CN" altLang="en-US" sz="2400" dirty="0"/>
              <a:t>的全局序列自定义了语法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/>
          <a:srcRect l="15162" t="-2341" r="-131" b="13682"/>
          <a:stretch>
            <a:fillRect/>
          </a:stretch>
        </p:blipFill>
        <p:spPr bwMode="auto">
          <a:xfrm>
            <a:off x="577516" y="4459706"/>
            <a:ext cx="11614484" cy="465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0167" y="5657349"/>
            <a:ext cx="10603605" cy="51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352926" y="5117432"/>
            <a:ext cx="867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dble</a:t>
            </a:r>
            <a:r>
              <a:rPr lang="zh-CN" altLang="en-US" sz="2400" dirty="0"/>
              <a:t>和普通的</a:t>
            </a:r>
            <a:r>
              <a:rPr lang="en-US" altLang="zh-CN" sz="2400" dirty="0" err="1"/>
              <a:t>mysql</a:t>
            </a:r>
            <a:r>
              <a:rPr lang="zh-CN" altLang="en-US" sz="2400" dirty="0"/>
              <a:t>自增长列语法相同：</a:t>
            </a:r>
          </a:p>
        </p:txBody>
      </p:sp>
    </p:spTree>
    <p:extLst>
      <p:ext uri="{BB962C8B-B14F-4D97-AF65-F5344CB8AC3E}">
        <p14:creationId xmlns:p14="http://schemas.microsoft.com/office/powerpoint/2010/main" val="92553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5718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语法兼容性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2928" y="721895"/>
            <a:ext cx="867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例</a:t>
            </a:r>
            <a:r>
              <a:rPr lang="en-US" altLang="zh-CN" sz="2400" dirty="0"/>
              <a:t>3: </a:t>
            </a:r>
            <a:r>
              <a:rPr lang="en-US" altLang="zh-CN" sz="2400" dirty="0" err="1"/>
              <a:t>MyCAT</a:t>
            </a:r>
            <a:r>
              <a:rPr lang="zh-CN" altLang="en-US" sz="2400" dirty="0"/>
              <a:t>的</a:t>
            </a:r>
            <a:r>
              <a:rPr lang="en-US" altLang="zh-CN" sz="2400" dirty="0"/>
              <a:t>insert</a:t>
            </a:r>
            <a:r>
              <a:rPr lang="zh-CN" altLang="en-US" sz="2400" dirty="0"/>
              <a:t>拼写错误</a:t>
            </a: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1694" y="1203408"/>
            <a:ext cx="10337563" cy="226800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537412" y="3938337"/>
            <a:ext cx="867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dble</a:t>
            </a:r>
            <a:r>
              <a:rPr lang="zh-CN" altLang="en-US" sz="2400" dirty="0"/>
              <a:t>会提示语法错误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 l="14864" t="-9539"/>
          <a:stretch>
            <a:fillRect/>
          </a:stretch>
        </p:blipFill>
        <p:spPr bwMode="auto">
          <a:xfrm>
            <a:off x="497305" y="4555957"/>
            <a:ext cx="11124436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2553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3"/>
          <p:cNvSpPr>
            <a:spLocks noChangeArrowheads="1"/>
          </p:cNvSpPr>
          <p:nvPr/>
        </p:nvSpPr>
        <p:spPr bwMode="auto">
          <a:xfrm>
            <a:off x="0" y="1990725"/>
            <a:ext cx="12192000" cy="2514600"/>
          </a:xfrm>
          <a:prstGeom prst="rect">
            <a:avLst/>
          </a:prstGeom>
          <a:solidFill>
            <a:srgbClr val="0F7895"/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1016000" y="2832528"/>
            <a:ext cx="956326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开源分布式中间件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48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4800" b="1" dirty="0" err="1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</a:t>
            </a:r>
            <a:r>
              <a:rPr lang="en-US" altLang="zh-CN" sz="48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en-US" altLang="zh-CN" sz="4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ble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9233" y="6044390"/>
            <a:ext cx="88951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项目地址</a:t>
            </a:r>
            <a:r>
              <a:rPr lang="en-US" altLang="zh-CN" sz="3200" dirty="0"/>
              <a:t>:</a:t>
            </a:r>
            <a:r>
              <a:rPr lang="zh-CN" altLang="en-US" sz="3200" dirty="0"/>
              <a:t>https://github.com/actiontech/dble</a:t>
            </a:r>
          </a:p>
        </p:txBody>
      </p:sp>
    </p:spTree>
    <p:extLst>
      <p:ext uri="{BB962C8B-B14F-4D97-AF65-F5344CB8AC3E}">
        <p14:creationId xmlns:p14="http://schemas.microsoft.com/office/powerpoint/2010/main" val="2085200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3"/>
          <p:cNvSpPr>
            <a:spLocks noChangeArrowheads="1"/>
          </p:cNvSpPr>
          <p:nvPr/>
        </p:nvSpPr>
        <p:spPr bwMode="auto">
          <a:xfrm>
            <a:off x="0" y="1990725"/>
            <a:ext cx="12192000" cy="2514600"/>
          </a:xfrm>
          <a:prstGeom prst="rect">
            <a:avLst/>
          </a:prstGeom>
          <a:solidFill>
            <a:srgbClr val="0F7895"/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1016000" y="2832528"/>
            <a:ext cx="956326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保障软件质量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200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5718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保证软件质量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9389" y="1427747"/>
            <a:ext cx="1078029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/>
              <a:t>MyCAT</a:t>
            </a:r>
            <a:r>
              <a:rPr lang="zh-CN" altLang="en-US" sz="3200" dirty="0"/>
              <a:t>开源以来</a:t>
            </a:r>
            <a:r>
              <a:rPr lang="en-US" altLang="zh-CN" sz="3200" dirty="0"/>
              <a:t>, </a:t>
            </a:r>
            <a:r>
              <a:rPr lang="zh-CN" altLang="en-US" sz="3200" dirty="0"/>
              <a:t>以下几个方面影响了代码的质量</a:t>
            </a:r>
            <a:endParaRPr lang="en-US" altLang="zh-CN" sz="3200" dirty="0"/>
          </a:p>
          <a:p>
            <a:endParaRPr lang="en-US" altLang="zh-CN" sz="3200" dirty="0"/>
          </a:p>
          <a:p>
            <a:pPr>
              <a:buFont typeface="Wingdings" pitchFamily="2" charset="2"/>
              <a:buChar char="l"/>
            </a:pPr>
            <a:r>
              <a:rPr lang="zh-CN" altLang="en-US" sz="3200" dirty="0"/>
              <a:t>没有开发团队，无人重构代码，旧代码残留</a:t>
            </a:r>
            <a:endParaRPr lang="en-US" altLang="zh-CN" sz="3200" dirty="0"/>
          </a:p>
          <a:p>
            <a:pPr>
              <a:buFont typeface="Wingdings" pitchFamily="2" charset="2"/>
              <a:buChar char="l"/>
            </a:pPr>
            <a:r>
              <a:rPr lang="zh-CN" altLang="en-US" sz="3200" dirty="0"/>
              <a:t>没有测试团队，无法及时发现</a:t>
            </a:r>
            <a:r>
              <a:rPr lang="en-US" altLang="zh-CN" sz="3200" dirty="0"/>
              <a:t>BUG</a:t>
            </a:r>
          </a:p>
          <a:p>
            <a:pPr>
              <a:buFont typeface="Wingdings" pitchFamily="2" charset="2"/>
              <a:buChar char="l"/>
            </a:pPr>
            <a:r>
              <a:rPr lang="zh-CN" altLang="en-US" sz="3200" dirty="0"/>
              <a:t>没有良好的</a:t>
            </a:r>
            <a:r>
              <a:rPr lang="en-US" altLang="zh-CN" sz="3200" dirty="0"/>
              <a:t>review</a:t>
            </a:r>
            <a:r>
              <a:rPr lang="zh-CN" altLang="en-US" sz="3200" dirty="0"/>
              <a:t>机制，贡献者代码质量良莠不齐</a:t>
            </a:r>
            <a:endParaRPr lang="en-US" altLang="zh-CN" sz="3200" dirty="0"/>
          </a:p>
          <a:p>
            <a:pPr>
              <a:buFont typeface="Wingdings" pitchFamily="2" charset="2"/>
              <a:buChar char="l"/>
            </a:pPr>
            <a:r>
              <a:rPr lang="zh-CN" altLang="en-US" sz="3200" dirty="0"/>
              <a:t>没有运维使用团队，仅从开发者角度，很难发现设计缺陷</a:t>
            </a:r>
            <a:endParaRPr lang="en-US" altLang="zh-CN" sz="3200" dirty="0"/>
          </a:p>
          <a:p>
            <a:pPr>
              <a:buFont typeface="Wingdings" pitchFamily="2" charset="2"/>
              <a:buChar char="l"/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92553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89194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MyCAT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启动类的残留代码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210" y="818893"/>
            <a:ext cx="9542796" cy="5974939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9721516" y="1138989"/>
            <a:ext cx="21817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当把内存类型参数设为</a:t>
            </a:r>
            <a:r>
              <a:rPr lang="en-US" altLang="zh-CN" sz="3600" dirty="0"/>
              <a:t>1</a:t>
            </a:r>
            <a:r>
              <a:rPr lang="zh-CN" altLang="en-US" sz="3600" dirty="0"/>
              <a:t>时，</a:t>
            </a:r>
            <a:endParaRPr lang="en-US" altLang="zh-CN" sz="3600" dirty="0"/>
          </a:p>
          <a:p>
            <a:endParaRPr lang="en-US" altLang="zh-CN" sz="3600" dirty="0"/>
          </a:p>
          <a:p>
            <a:r>
              <a:rPr lang="zh-CN" altLang="en-US" sz="3600" dirty="0"/>
              <a:t>对应代码分支没有初始化内存缓冲池</a:t>
            </a:r>
          </a:p>
        </p:txBody>
      </p:sp>
    </p:spTree>
    <p:extLst>
      <p:ext uri="{BB962C8B-B14F-4D97-AF65-F5344CB8AC3E}">
        <p14:creationId xmlns:p14="http://schemas.microsoft.com/office/powerpoint/2010/main" val="925532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64649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MyCAT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启动类的残留代码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165" y="2401302"/>
            <a:ext cx="11557081" cy="2026318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850231" y="1331495"/>
            <a:ext cx="6015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现象也很简单，启动后客户端连不上。</a:t>
            </a:r>
            <a:endParaRPr lang="en-US" altLang="zh-CN" sz="2800" dirty="0"/>
          </a:p>
          <a:p>
            <a:r>
              <a:rPr lang="zh-CN" altLang="en-US" sz="2800" dirty="0"/>
              <a:t>日志里全是</a:t>
            </a:r>
            <a:r>
              <a:rPr lang="en-US" altLang="zh-CN" sz="2800" dirty="0"/>
              <a:t>NP</a:t>
            </a:r>
            <a:r>
              <a:rPr lang="zh-CN" altLang="en-US" sz="2800" dirty="0"/>
              <a:t>异常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5221" y="5189620"/>
            <a:ext cx="9127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这个</a:t>
            </a:r>
            <a:r>
              <a:rPr lang="en-US" altLang="zh-CN" sz="2800" dirty="0"/>
              <a:t>bug</a:t>
            </a:r>
            <a:r>
              <a:rPr lang="zh-CN" altLang="en-US" sz="2800" dirty="0"/>
              <a:t>一定程度反映了代码质量。</a:t>
            </a:r>
            <a:endParaRPr lang="en-US" altLang="zh-CN" sz="2800" dirty="0"/>
          </a:p>
          <a:p>
            <a:r>
              <a:rPr lang="zh-CN" altLang="en-US" sz="2800" dirty="0"/>
              <a:t>如果认真阅读过启动类代码，能够发现这里没有初始化的。</a:t>
            </a:r>
          </a:p>
        </p:txBody>
      </p:sp>
    </p:spTree>
    <p:extLst>
      <p:ext uri="{BB962C8B-B14F-4D97-AF65-F5344CB8AC3E}">
        <p14:creationId xmlns:p14="http://schemas.microsoft.com/office/powerpoint/2010/main" val="92553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64649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无人发现的内存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double free Bug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598" y="1026696"/>
            <a:ext cx="1044341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重现步骤：设置参数为使用堆外内存处理合并结果及，用</a:t>
            </a:r>
            <a:r>
              <a:rPr lang="en-US" altLang="zh-CN" sz="2800" dirty="0" err="1"/>
              <a:t>sysbench</a:t>
            </a:r>
            <a:r>
              <a:rPr lang="zh-CN" altLang="en-US" sz="2800" dirty="0"/>
              <a:t>单线程压，</a:t>
            </a:r>
            <a:r>
              <a:rPr lang="en-US" altLang="zh-CN" sz="2800" dirty="0"/>
              <a:t>SQL</a:t>
            </a:r>
            <a:r>
              <a:rPr lang="zh-CN" altLang="en-US" sz="2800" dirty="0"/>
              <a:t>语句为一个跨结点的带聚合函数的查询，几十秒内必然出现中间件进程崩溃，并报出</a:t>
            </a:r>
            <a:r>
              <a:rPr lang="en-US" altLang="zh-CN" sz="2800" dirty="0"/>
              <a:t>double free </a:t>
            </a:r>
            <a:r>
              <a:rPr lang="zh-CN" altLang="en-US" sz="2800" dirty="0"/>
              <a:t>的错误。而中间件守护进程会重新起一个进程，如果持续有压力，仍然会复现。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从</a:t>
            </a:r>
            <a:r>
              <a:rPr lang="en-US" altLang="zh-CN" sz="2800" dirty="0" err="1"/>
              <a:t>dble</a:t>
            </a:r>
            <a:r>
              <a:rPr lang="zh-CN" altLang="en-US" sz="2800" dirty="0"/>
              <a:t>的</a:t>
            </a:r>
            <a:r>
              <a:rPr lang="en-US" altLang="zh-CN" sz="2800" dirty="0"/>
              <a:t>issue list</a:t>
            </a:r>
            <a:r>
              <a:rPr lang="zh-CN" altLang="en-US" sz="2800" dirty="0"/>
              <a:t>可以看出，这个编号为</a:t>
            </a:r>
            <a:r>
              <a:rPr lang="en-US" altLang="zh-CN" sz="2800" dirty="0"/>
              <a:t>4 </a:t>
            </a:r>
            <a:r>
              <a:rPr lang="zh-CN" altLang="en-US" sz="2800" dirty="0"/>
              <a:t>的</a:t>
            </a:r>
            <a:r>
              <a:rPr lang="en-US" altLang="zh-CN" sz="2800" dirty="0"/>
              <a:t>bug</a:t>
            </a:r>
            <a:r>
              <a:rPr lang="zh-CN" altLang="en-US" sz="2800" dirty="0"/>
              <a:t>在我司测试团队那里是很早就发现的</a:t>
            </a:r>
            <a:r>
              <a:rPr lang="en-US" altLang="zh-CN" sz="2800" dirty="0"/>
              <a:t>bug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在修复过程中我们发现，这是一个中间件内部的线程安全的问题，不做压力测试很难发现。</a:t>
            </a:r>
          </a:p>
        </p:txBody>
      </p:sp>
    </p:spTree>
    <p:extLst>
      <p:ext uri="{BB962C8B-B14F-4D97-AF65-F5344CB8AC3E}">
        <p14:creationId xmlns:p14="http://schemas.microsoft.com/office/powerpoint/2010/main" val="925532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64649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贡献者代码没有严格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review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16716" y="1475874"/>
            <a:ext cx="2422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Bug #1194</a:t>
            </a:r>
            <a:r>
              <a:rPr lang="zh-CN" altLang="en-US" sz="2400" dirty="0"/>
              <a:t>截图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 r="777" b="3749"/>
          <a:stretch>
            <a:fillRect/>
          </a:stretch>
        </p:blipFill>
        <p:spPr bwMode="auto">
          <a:xfrm>
            <a:off x="657727" y="654120"/>
            <a:ext cx="8516849" cy="6203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25532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64649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贡献者代码没有严格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review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13558" y="1042737"/>
            <a:ext cx="3352801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Bug #1194 </a:t>
            </a:r>
            <a:r>
              <a:rPr lang="zh-CN" altLang="en-US" sz="2400" dirty="0"/>
              <a:t>的修复：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b="1" dirty="0"/>
              <a:t>结果正确，逻辑奇怪</a:t>
            </a:r>
            <a:endParaRPr lang="en-US" altLang="zh-CN" sz="2400" b="1" dirty="0"/>
          </a:p>
          <a:p>
            <a:endParaRPr lang="en-US" altLang="zh-CN" sz="2400" dirty="0"/>
          </a:p>
          <a:p>
            <a:r>
              <a:rPr lang="en-US" altLang="zh-CN" sz="2400" dirty="0"/>
              <a:t>1.</a:t>
            </a:r>
            <a:r>
              <a:rPr lang="zh-CN" altLang="en-US" sz="2400" dirty="0"/>
              <a:t>仍然是在循环中尝试按照索引移除</a:t>
            </a:r>
            <a:r>
              <a:rPr lang="en-US" altLang="zh-CN" sz="2400" dirty="0" err="1"/>
              <a:t>ArrayList</a:t>
            </a:r>
            <a:r>
              <a:rPr lang="zh-CN" altLang="en-US" sz="2400" dirty="0"/>
              <a:t>中某些值。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使用了自动装箱导致</a:t>
            </a:r>
            <a:endParaRPr lang="en-US" altLang="zh-CN" sz="2400" dirty="0"/>
          </a:p>
          <a:p>
            <a:r>
              <a:rPr lang="en-US" altLang="zh-CN" sz="2400" dirty="0"/>
              <a:t>remove </a:t>
            </a:r>
            <a:r>
              <a:rPr lang="zh-CN" altLang="en-US" sz="2400" dirty="0"/>
              <a:t>方法不起任何作用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3.</a:t>
            </a:r>
            <a:r>
              <a:rPr lang="zh-CN" altLang="en-US" sz="2400" dirty="0"/>
              <a:t>改变大小是有用的。</a:t>
            </a:r>
            <a:endParaRPr lang="en-US" altLang="zh-CN" sz="2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 t="1218" r="843"/>
          <a:stretch>
            <a:fillRect/>
          </a:stretch>
        </p:blipFill>
        <p:spPr bwMode="auto">
          <a:xfrm>
            <a:off x="237624" y="705853"/>
            <a:ext cx="7446544" cy="6152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25532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599" y="207964"/>
            <a:ext cx="80691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开发者容易忽视的设计缺陷（需要真正的使用者）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7095" y="794802"/>
            <a:ext cx="11582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1.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r>
              <a:rPr lang="zh-CN" altLang="en-US" sz="2800" dirty="0"/>
              <a:t>任何一个数据库用户都可以登陆管理端，登陆上去后能够执行很多高权限的命令，比如服务下线，修改配置之类的操作。</a:t>
            </a:r>
            <a:endParaRPr lang="en-US" altLang="zh-CN" sz="2800" dirty="0"/>
          </a:p>
          <a:p>
            <a:endParaRPr lang="en-US" altLang="zh-CN" sz="2400" dirty="0"/>
          </a:p>
          <a:p>
            <a:r>
              <a:rPr lang="zh-CN" altLang="en-US" sz="2800" dirty="0"/>
              <a:t>例</a:t>
            </a:r>
            <a:r>
              <a:rPr lang="en-US" altLang="zh-CN" sz="2800" dirty="0"/>
              <a:t>2.</a:t>
            </a:r>
          </a:p>
          <a:p>
            <a:r>
              <a:rPr lang="zh-CN" altLang="en-US" sz="2800" dirty="0"/>
              <a:t>时间戳全局序列的实现方式是这样的</a:t>
            </a:r>
            <a:endParaRPr lang="en-US" altLang="zh-CN" sz="2800" dirty="0"/>
          </a:p>
          <a:p>
            <a:r>
              <a:rPr lang="en-US" altLang="zh-CN" sz="2800" b="1" dirty="0"/>
              <a:t>64 </a:t>
            </a:r>
            <a:r>
              <a:rPr lang="zh-CN" altLang="en-US" sz="2800" b="1" dirty="0"/>
              <a:t>位二进制 </a:t>
            </a:r>
            <a:r>
              <a:rPr lang="en-US" altLang="zh-CN" sz="2800" b="1" dirty="0"/>
              <a:t>(42(</a:t>
            </a:r>
            <a:r>
              <a:rPr lang="zh-CN" altLang="en-US" sz="2800" b="1" dirty="0"/>
              <a:t>毫秒</a:t>
            </a:r>
            <a:r>
              <a:rPr lang="en-US" altLang="zh-CN" sz="2800" b="1" dirty="0"/>
              <a:t>)+5(</a:t>
            </a:r>
            <a:r>
              <a:rPr lang="zh-CN" altLang="en-US" sz="2800" b="1" dirty="0"/>
              <a:t>机器</a:t>
            </a:r>
            <a:r>
              <a:rPr lang="en-US" altLang="zh-CN" sz="2800" b="1" dirty="0"/>
              <a:t>ID)+5(</a:t>
            </a:r>
            <a:r>
              <a:rPr lang="zh-CN" altLang="en-US" sz="2800" b="1" dirty="0"/>
              <a:t>业务编码</a:t>
            </a:r>
            <a:r>
              <a:rPr lang="en-US" altLang="zh-CN" sz="2800" b="1" dirty="0"/>
              <a:t>)+12(</a:t>
            </a:r>
            <a:r>
              <a:rPr lang="zh-CN" altLang="en-US" sz="2800" b="1" dirty="0">
                <a:solidFill>
                  <a:srgbClr val="FF0000"/>
                </a:solidFill>
              </a:rPr>
              <a:t>毫秒内重复累加</a:t>
            </a:r>
            <a:r>
              <a:rPr lang="en-US" altLang="zh-CN" sz="2800" b="1" dirty="0"/>
              <a:t>)</a:t>
            </a:r>
          </a:p>
          <a:p>
            <a:r>
              <a:rPr lang="zh-CN" altLang="en-US" sz="2800" dirty="0"/>
              <a:t>在低并发（</a:t>
            </a:r>
            <a:r>
              <a:rPr lang="en-US" altLang="zh-CN" sz="2800" dirty="0"/>
              <a:t>1000qps</a:t>
            </a:r>
            <a:r>
              <a:rPr lang="zh-CN" altLang="en-US" sz="2800" dirty="0"/>
              <a:t>以下）的情况下，</a:t>
            </a:r>
            <a:r>
              <a:rPr lang="en-US" altLang="zh-CN" sz="2800" dirty="0"/>
              <a:t>1</a:t>
            </a:r>
            <a:r>
              <a:rPr lang="zh-CN" altLang="en-US" sz="2800" dirty="0"/>
              <a:t>毫秒内只有一条数据，则这条数据后</a:t>
            </a:r>
            <a:r>
              <a:rPr lang="en-US" altLang="zh-CN" sz="2800" dirty="0"/>
              <a:t>12</a:t>
            </a:r>
            <a:r>
              <a:rPr lang="zh-CN" altLang="en-US" sz="2800" dirty="0"/>
              <a:t>位是固定值</a:t>
            </a:r>
            <a:r>
              <a:rPr lang="en-US" altLang="zh-CN" sz="2800" dirty="0"/>
              <a:t>0</a:t>
            </a:r>
            <a:r>
              <a:rPr lang="zh-CN" altLang="en-US" sz="2800" dirty="0"/>
              <a:t>，也就是说生成的值一定是</a:t>
            </a:r>
            <a:r>
              <a:rPr lang="en-US" altLang="zh-CN" sz="2800" dirty="0"/>
              <a:t>4096</a:t>
            </a:r>
            <a:r>
              <a:rPr lang="zh-CN" altLang="en-US" sz="2800" dirty="0"/>
              <a:t>的倍数</a:t>
            </a:r>
            <a:r>
              <a:rPr lang="en-US" altLang="zh-CN" sz="2800" dirty="0"/>
              <a:t> 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如果拆分算法是</a:t>
            </a:r>
            <a:r>
              <a:rPr lang="en-US" altLang="zh-CN" sz="2800" dirty="0"/>
              <a:t>hash</a:t>
            </a:r>
            <a:r>
              <a:rPr lang="zh-CN" altLang="en-US" sz="2800" dirty="0"/>
              <a:t>拆分，将自增列的值做了模</a:t>
            </a:r>
            <a:r>
              <a:rPr lang="en-US" altLang="zh-CN" sz="2800" dirty="0"/>
              <a:t>1024</a:t>
            </a:r>
            <a:r>
              <a:rPr lang="zh-CN" altLang="en-US" sz="2800" dirty="0"/>
              <a:t>的运算。</a:t>
            </a:r>
            <a:endParaRPr lang="en-US" altLang="zh-CN" sz="2800" dirty="0"/>
          </a:p>
          <a:p>
            <a:r>
              <a:rPr lang="zh-CN" altLang="en-US" sz="2800" dirty="0"/>
              <a:t>则得到的结果一定是</a:t>
            </a:r>
            <a:r>
              <a:rPr lang="en-US" altLang="zh-CN" sz="2800" dirty="0"/>
              <a:t>0</a:t>
            </a:r>
            <a:r>
              <a:rPr lang="zh-CN" altLang="en-US" sz="2800" dirty="0"/>
              <a:t>，则拆分的数据将发生严重倾斜，</a:t>
            </a:r>
            <a:endParaRPr lang="en-US" altLang="zh-CN" sz="2800" dirty="0"/>
          </a:p>
          <a:p>
            <a:r>
              <a:rPr lang="zh-CN" altLang="en-US" sz="2800" dirty="0"/>
              <a:t>数据会全部集中到第一个结点上。</a:t>
            </a:r>
          </a:p>
        </p:txBody>
      </p:sp>
    </p:spTree>
    <p:extLst>
      <p:ext uri="{BB962C8B-B14F-4D97-AF65-F5344CB8AC3E}">
        <p14:creationId xmlns:p14="http://schemas.microsoft.com/office/powerpoint/2010/main" val="925532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64649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dble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的自动化工具的引入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5432" y="1507958"/>
            <a:ext cx="346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静态代码分析工具</a:t>
            </a:r>
            <a:endParaRPr lang="zh-CN" alt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51370" y="679284"/>
            <a:ext cx="20002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25329" y="1381378"/>
            <a:ext cx="291465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83179" y="3094622"/>
            <a:ext cx="2828925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537411" y="3344779"/>
            <a:ext cx="346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可持续集成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9390" y="5454316"/>
            <a:ext cx="346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自动化测试</a:t>
            </a:r>
          </a:p>
        </p:txBody>
      </p: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39876" y="4557461"/>
            <a:ext cx="2353426" cy="2143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987461" y="3185611"/>
            <a:ext cx="1944001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25532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64649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其他重要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举例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539238"/>
              </p:ext>
            </p:extLst>
          </p:nvPr>
        </p:nvGraphicFramePr>
        <p:xfrm>
          <a:off x="841164" y="846788"/>
          <a:ext cx="10217426" cy="5081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2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063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Bug</a:t>
                      </a:r>
                      <a:r>
                        <a:rPr lang="zh-CN" altLang="en-US" b="1" dirty="0"/>
                        <a:t>描述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状态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09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全局序列批量写入值会重复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/>
                        <a:t>已修复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/>
                        <a:t>2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不支持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alter</a:t>
                      </a:r>
                      <a:r>
                        <a:rPr lang="zh-CN" altLang="zh-C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修改全局表结构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/>
                        <a:t>已修复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68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3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表事务中不支持父子表同时插入数据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已修复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6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/>
                        <a:t>4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useOffHeapForMerge</a:t>
                      </a:r>
                      <a:r>
                        <a:rPr lang="en-US" dirty="0"/>
                        <a:t> </a:t>
                      </a:r>
                      <a:r>
                        <a:rPr lang="zh-CN" altLang="en-US" dirty="0"/>
                        <a:t>和</a:t>
                      </a:r>
                      <a:r>
                        <a:rPr lang="en-US" dirty="0" err="1"/>
                        <a:t>useStreamOutput</a:t>
                      </a:r>
                      <a:r>
                        <a:rPr lang="zh-CN" altLang="en-US" dirty="0"/>
                        <a:t>开启导致</a:t>
                      </a:r>
                      <a:r>
                        <a:rPr lang="en-US" altLang="zh-CN" dirty="0"/>
                        <a:t>NP</a:t>
                      </a:r>
                      <a:r>
                        <a:rPr lang="zh-CN" altLang="en-US" dirty="0"/>
                        <a:t>异常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已修复</a:t>
                      </a:r>
                      <a:endParaRPr lang="zh-CN" altLang="en-US" b="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6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/>
                        <a:t>5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/>
                        <a:t>固定大小的线程池在含有子任务的压力下可能死锁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/>
                        <a:t>持续修复中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409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6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针对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between</a:t>
                      </a:r>
                      <a:r>
                        <a:rPr lang="en-US" altLang="zh-CN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and B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语法，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hash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拆分算法计算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出来的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范围有误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/>
                        <a:t>已修复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307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7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global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表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 where in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语句改写错误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/>
                        <a:t>已修复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409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8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/>
                        <a:t>查询返回报文中的</a:t>
                      </a:r>
                      <a:r>
                        <a:rPr lang="en-US" altLang="zh-CN" b="0" dirty="0"/>
                        <a:t>meta</a:t>
                      </a:r>
                      <a:r>
                        <a:rPr lang="zh-CN" altLang="en-US" b="0" dirty="0"/>
                        <a:t>信息不正确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/>
                        <a:t>已修复，测试中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0636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.</a:t>
                      </a:r>
                      <a:r>
                        <a:rPr lang="en-US" altLang="zh-CN" b="0" baseline="0" dirty="0"/>
                        <a:t> . .</a:t>
                      </a:r>
                      <a:endParaRPr lang="zh-CN" altLang="en-US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553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5718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开源分布式中间件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d[</a:t>
            </a:r>
            <a:r>
              <a:rPr lang="en-US" altLang="zh-CN" sz="2400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en-US" altLang="zh-CN" sz="2400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ble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40570" y="618565"/>
            <a:ext cx="10214071" cy="6278638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dble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是基于</a:t>
            </a:r>
            <a:r>
              <a:rPr lang="en-US" altLang="zh-CN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MyCAT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的增强改进版的分布式数据库中间件</a:t>
            </a:r>
            <a:endParaRPr lang="en-US" altLang="zh-CN" sz="28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</a:pPr>
            <a:r>
              <a:rPr lang="en-US" altLang="zh-CN" sz="2400" b="1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MyCAT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开源，社区知名度高，出身名门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(Ali </a:t>
            </a:r>
            <a:r>
              <a:rPr lang="en-US" altLang="zh-CN" sz="2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Cobar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ct val="200000"/>
              </a:lnSpc>
            </a:pPr>
            <a:r>
              <a:rPr lang="en-US" altLang="zh-CN" sz="2400" b="1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dble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解决了</a:t>
            </a:r>
            <a:r>
              <a:rPr lang="en-US" altLang="zh-CN" sz="2400" b="1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MyCAT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的哪些问题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限制？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一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系统性解决复杂查询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语法支持边界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增强了语法兼容性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保障代码质量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等腰三角形 11"/>
          <p:cNvSpPr>
            <a:spLocks noChangeArrowheads="1"/>
          </p:cNvSpPr>
          <p:nvPr/>
        </p:nvSpPr>
        <p:spPr bwMode="auto">
          <a:xfrm rot="-5400000">
            <a:off x="1125769" y="4019618"/>
            <a:ext cx="446088" cy="385763"/>
          </a:xfrm>
          <a:prstGeom prst="triangle">
            <a:avLst>
              <a:gd name="adj" fmla="val 50000"/>
            </a:avLst>
          </a:prstGeom>
          <a:solidFill>
            <a:srgbClr val="62CFEE"/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等腰三角形 14"/>
          <p:cNvSpPr>
            <a:spLocks noChangeArrowheads="1"/>
          </p:cNvSpPr>
          <p:nvPr/>
        </p:nvSpPr>
        <p:spPr bwMode="auto">
          <a:xfrm rot="-5400000">
            <a:off x="1124184" y="4737409"/>
            <a:ext cx="447675" cy="384175"/>
          </a:xfrm>
          <a:prstGeom prst="triangle">
            <a:avLst>
              <a:gd name="adj" fmla="val 50000"/>
            </a:avLst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等腰三角形 14"/>
          <p:cNvSpPr>
            <a:spLocks noChangeArrowheads="1"/>
          </p:cNvSpPr>
          <p:nvPr/>
        </p:nvSpPr>
        <p:spPr bwMode="auto">
          <a:xfrm rot="-5400000">
            <a:off x="1122114" y="5442225"/>
            <a:ext cx="447675" cy="384175"/>
          </a:xfrm>
          <a:prstGeom prst="triangle">
            <a:avLst>
              <a:gd name="adj" fmla="val 50000"/>
            </a:avLst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等腰三角形 14"/>
          <p:cNvSpPr>
            <a:spLocks noChangeArrowheads="1"/>
          </p:cNvSpPr>
          <p:nvPr/>
        </p:nvSpPr>
        <p:spPr bwMode="auto">
          <a:xfrm rot="-5400000">
            <a:off x="1099701" y="6209651"/>
            <a:ext cx="447675" cy="384175"/>
          </a:xfrm>
          <a:prstGeom prst="triangle">
            <a:avLst>
              <a:gd name="adj" fmla="val 50000"/>
            </a:avLst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532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5718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dble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功能特性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特性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48" y="753037"/>
            <a:ext cx="9455064" cy="52402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69382" y="6108558"/>
            <a:ext cx="7802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项目地址</a:t>
            </a:r>
            <a:r>
              <a:rPr lang="en-US" altLang="zh-CN" sz="2800" dirty="0"/>
              <a:t>:</a:t>
            </a:r>
            <a:r>
              <a:rPr lang="zh-CN" altLang="en-US" sz="2800" dirty="0"/>
              <a:t>https://github.com/actiontech/dble</a:t>
            </a:r>
          </a:p>
        </p:txBody>
      </p:sp>
    </p:spTree>
    <p:extLst>
      <p:ext uri="{BB962C8B-B14F-4D97-AF65-F5344CB8AC3E}">
        <p14:creationId xmlns:p14="http://schemas.microsoft.com/office/powerpoint/2010/main" val="925532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38537" y="3843028"/>
            <a:ext cx="3600000" cy="9856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QQ Group: 669663113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417" y="265196"/>
            <a:ext cx="3600000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63691" y="281238"/>
            <a:ext cx="3600000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27594" y="298785"/>
            <a:ext cx="3600000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矩形 13"/>
          <p:cNvSpPr/>
          <p:nvPr/>
        </p:nvSpPr>
        <p:spPr>
          <a:xfrm>
            <a:off x="4260832" y="3851049"/>
            <a:ext cx="3600000" cy="9856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</a:rPr>
              <a:t>微信交流群</a:t>
            </a:r>
          </a:p>
        </p:txBody>
      </p:sp>
      <p:sp>
        <p:nvSpPr>
          <p:cNvPr id="15" name="矩形 14"/>
          <p:cNvSpPr/>
          <p:nvPr/>
        </p:nvSpPr>
        <p:spPr>
          <a:xfrm>
            <a:off x="8215211" y="3875113"/>
            <a:ext cx="3600000" cy="9856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</a:rPr>
              <a:t>GitHub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036707" y="4858907"/>
            <a:ext cx="66704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https://github.com/actiontech/dble</a:t>
            </a:r>
          </a:p>
        </p:txBody>
      </p:sp>
    </p:spTree>
    <p:extLst>
      <p:ext uri="{BB962C8B-B14F-4D97-AF65-F5344CB8AC3E}">
        <p14:creationId xmlns:p14="http://schemas.microsoft.com/office/powerpoint/2010/main" val="2052662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3"/>
          <p:cNvSpPr>
            <a:spLocks noChangeArrowheads="1"/>
          </p:cNvSpPr>
          <p:nvPr/>
        </p:nvSpPr>
        <p:spPr bwMode="auto">
          <a:xfrm>
            <a:off x="0" y="1990725"/>
            <a:ext cx="12192000" cy="2514600"/>
          </a:xfrm>
          <a:prstGeom prst="rect">
            <a:avLst/>
          </a:prstGeom>
          <a:solidFill>
            <a:srgbClr val="0F7895"/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1016000" y="2832528"/>
            <a:ext cx="956326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系统性解决复杂查询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200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5718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解决复杂查询需要的系统方法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40571" y="887504"/>
            <a:ext cx="3763514" cy="5478419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zh-CN" altLang="en-US" sz="3200" dirty="0"/>
              <a:t>什么是复杂查询？</a:t>
            </a:r>
            <a:r>
              <a:rPr lang="en-US" altLang="zh-CN" sz="3200" dirty="0"/>
              <a:t> </a:t>
            </a:r>
          </a:p>
          <a:p>
            <a:endParaRPr lang="en-US" altLang="zh-CN" sz="2800" dirty="0"/>
          </a:p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单表的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聚合函数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矢量函数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运算表达式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多表之间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JOIN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UNION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SUBQUERY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以上组合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74569" y="911566"/>
            <a:ext cx="4445305" cy="4370423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zh-CN" altLang="en-US" sz="3200" dirty="0"/>
              <a:t>什么是系统性方法？</a:t>
            </a:r>
            <a:endParaRPr lang="en-US" altLang="zh-CN" sz="3200" dirty="0"/>
          </a:p>
          <a:p>
            <a:endParaRPr lang="en-US" altLang="zh-CN" sz="2800" dirty="0"/>
          </a:p>
          <a:p>
            <a:r>
              <a:rPr lang="en-US" altLang="zh-CN" sz="2400" dirty="0"/>
              <a:t>1.《</a:t>
            </a:r>
            <a:r>
              <a:rPr lang="zh-CN" altLang="en-US" sz="2400" dirty="0"/>
              <a:t>周髀算经</a:t>
            </a:r>
            <a:r>
              <a:rPr lang="en-US" altLang="zh-CN" sz="2400" dirty="0"/>
              <a:t>》</a:t>
            </a:r>
            <a:r>
              <a:rPr lang="zh-CN" altLang="en-US" sz="2400" dirty="0"/>
              <a:t>中记载 </a:t>
            </a:r>
            <a:r>
              <a:rPr lang="en-US" altLang="zh-CN" sz="2400" dirty="0"/>
              <a:t>“</a:t>
            </a:r>
            <a:r>
              <a:rPr lang="zh-CN" altLang="en-US" sz="2400" dirty="0"/>
              <a:t>句广三，股修四，径隅五</a:t>
            </a:r>
            <a:r>
              <a:rPr lang="en-US" altLang="zh-CN" sz="2400" dirty="0"/>
              <a:t>”</a:t>
            </a:r>
            <a:r>
              <a:rPr lang="zh-CN" altLang="en-US" sz="2400" dirty="0"/>
              <a:t> 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/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/>
              <a:t>在平面上的一个直角三角形中，两个直角边边长的平方加起来等于斜边长的平方。</a:t>
            </a:r>
            <a:endParaRPr lang="en-US" altLang="zh-CN" sz="2400" dirty="0"/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67074" y="2188996"/>
            <a:ext cx="6953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93882" y="3929314"/>
            <a:ext cx="809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2553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5718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解决复杂查询需要的系统方法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40570" y="887506"/>
            <a:ext cx="10214071" cy="55399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altLang="zh-CN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MyCAT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的“勾股数”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GLOBAL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global_table_l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34" y="1579953"/>
            <a:ext cx="7891183" cy="499893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176084" y="1018437"/>
            <a:ext cx="2205317" cy="4924421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GLOBAL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表：对于数据量不大的</a:t>
            </a:r>
            <a:r>
              <a:rPr lang="zh-CN" altLang="en-US" sz="2400" dirty="0"/>
              <a:t>字典表</a:t>
            </a:r>
            <a:endParaRPr lang="en-US" altLang="zh-CN" sz="2400" dirty="0"/>
          </a:p>
          <a:p>
            <a:r>
              <a:rPr lang="zh-CN" altLang="en-US" sz="2400" dirty="0"/>
              <a:t>（例</a:t>
            </a:r>
            <a:r>
              <a:rPr lang="en-US" altLang="zh-CN" sz="2400" dirty="0"/>
              <a:t>:</a:t>
            </a:r>
            <a:r>
              <a:rPr lang="zh-CN" altLang="en-US" sz="2400" dirty="0"/>
              <a:t>超市商品）</a:t>
            </a:r>
            <a:endParaRPr lang="en-US" altLang="zh-CN" sz="2400" dirty="0"/>
          </a:p>
          <a:p>
            <a:r>
              <a:rPr lang="zh-CN" altLang="en-US" sz="2400" dirty="0"/>
              <a:t>在多个分片上都有一份同样的副本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>
                <a:solidFill>
                  <a:schemeClr val="dk1"/>
                </a:solidFill>
              </a:rPr>
              <a:t>相关</a:t>
            </a:r>
            <a:r>
              <a:rPr lang="en-US" altLang="zh-CN" sz="2400" dirty="0">
                <a:solidFill>
                  <a:schemeClr val="dk1"/>
                </a:solidFill>
              </a:rPr>
              <a:t>JOIN</a:t>
            </a:r>
            <a:r>
              <a:rPr lang="zh-CN" altLang="en-US" sz="2400" dirty="0">
                <a:solidFill>
                  <a:schemeClr val="dk1"/>
                </a:solidFill>
              </a:rPr>
              <a:t>语句可以直接下发给各个结点，直接合并结果集就行。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553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5"/>
          <p:cNvSpPr>
            <a:spLocks noChangeArrowheads="1"/>
          </p:cNvSpPr>
          <p:nvPr/>
        </p:nvSpPr>
        <p:spPr bwMode="auto">
          <a:xfrm>
            <a:off x="1" y="238125"/>
            <a:ext cx="352425" cy="4000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419101" y="238125"/>
            <a:ext cx="123825" cy="4000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09600" y="207964"/>
            <a:ext cx="8165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解决复杂查询需要的系统方法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特例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GLOBAL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表）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global_table_lz.png"/>
          <p:cNvPicPr>
            <a:picLocks noChangeAspect="1"/>
          </p:cNvPicPr>
          <p:nvPr/>
        </p:nvPicPr>
        <p:blipFill>
          <a:blip r:embed="rId3"/>
          <a:srcRect l="-370" t="1101"/>
          <a:stretch>
            <a:fillRect/>
          </a:stretch>
        </p:blipFill>
        <p:spPr>
          <a:xfrm>
            <a:off x="0" y="1058779"/>
            <a:ext cx="8712432" cy="543827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755216" y="1098647"/>
            <a:ext cx="3388658" cy="4555089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altLang="zh-CN" sz="2400" dirty="0"/>
              <a:t>JOIN </a:t>
            </a:r>
            <a:r>
              <a:rPr lang="zh-CN" altLang="en-US" sz="2400" dirty="0"/>
              <a:t>例子</a:t>
            </a:r>
            <a:r>
              <a:rPr lang="en-US" altLang="zh-CN" sz="2400" dirty="0"/>
              <a:t>(</a:t>
            </a:r>
            <a:r>
              <a:rPr lang="zh-CN" altLang="en-US" sz="2400" dirty="0"/>
              <a:t>伪</a:t>
            </a:r>
            <a:r>
              <a:rPr lang="en-US" altLang="zh-CN" sz="2400" dirty="0"/>
              <a:t>SQL):</a:t>
            </a:r>
          </a:p>
          <a:p>
            <a:endParaRPr lang="en-US" altLang="zh-CN" sz="2400" dirty="0"/>
          </a:p>
          <a:p>
            <a:r>
              <a:rPr lang="en-US" altLang="zh-CN" sz="2400" dirty="0"/>
              <a:t>SELECT </a:t>
            </a:r>
            <a:r>
              <a:rPr lang="zh-CN" altLang="en-US" sz="2400" dirty="0">
                <a:solidFill>
                  <a:schemeClr val="dk1"/>
                </a:solidFill>
              </a:rPr>
              <a:t>日期</a:t>
            </a:r>
            <a:r>
              <a:rPr lang="en-US" altLang="zh-CN" sz="2400" dirty="0">
                <a:solidFill>
                  <a:schemeClr val="dk1"/>
                </a:solidFill>
              </a:rPr>
              <a:t>,</a:t>
            </a:r>
            <a:r>
              <a:rPr lang="zh-CN" altLang="en-US" sz="2400" dirty="0"/>
              <a:t>商品名</a:t>
            </a:r>
            <a:r>
              <a:rPr lang="en-US" altLang="zh-CN" sz="2400" dirty="0"/>
              <a:t>,COUNT(*)</a:t>
            </a:r>
            <a:r>
              <a:rPr lang="zh-CN" altLang="en-US" sz="2400" dirty="0"/>
              <a:t>  </a:t>
            </a:r>
            <a:r>
              <a:rPr lang="en-US" altLang="zh-CN" sz="2400" dirty="0"/>
              <a:t>AS </a:t>
            </a:r>
            <a:r>
              <a:rPr lang="zh-CN" altLang="en-US" sz="2400" dirty="0"/>
              <a:t>订单量</a:t>
            </a:r>
            <a:r>
              <a:rPr lang="en-US" altLang="zh-CN" sz="2400" dirty="0"/>
              <a:t>  </a:t>
            </a:r>
          </a:p>
          <a:p>
            <a:r>
              <a:rPr lang="en-US" altLang="zh-CN" sz="2400" dirty="0"/>
              <a:t>FROM </a:t>
            </a:r>
            <a:r>
              <a:rPr lang="zh-CN" altLang="en-US" sz="2400" dirty="0"/>
              <a:t>商品表 </a:t>
            </a:r>
            <a:endParaRPr lang="en-US" altLang="zh-CN" sz="2400" dirty="0"/>
          </a:p>
          <a:p>
            <a:r>
              <a:rPr lang="en-US" altLang="zh-CN" sz="2400" dirty="0"/>
              <a:t>JOIN </a:t>
            </a:r>
            <a:r>
              <a:rPr lang="zh-CN" altLang="en-US" sz="2400" dirty="0"/>
              <a:t>销售详单 </a:t>
            </a:r>
            <a:r>
              <a:rPr lang="en-US" altLang="zh-CN" sz="2400" dirty="0"/>
              <a:t>USING(</a:t>
            </a:r>
            <a:r>
              <a:rPr lang="zh-CN" altLang="en-US" sz="2400" dirty="0"/>
              <a:t>商品</a:t>
            </a:r>
            <a:r>
              <a:rPr lang="en-US" altLang="zh-CN" sz="2400" dirty="0"/>
              <a:t>ID) </a:t>
            </a:r>
          </a:p>
          <a:p>
            <a:r>
              <a:rPr lang="en-US" altLang="zh-CN" sz="2400" dirty="0"/>
              <a:t>WHERE </a:t>
            </a:r>
            <a:r>
              <a:rPr lang="zh-CN" altLang="en-US" sz="2400" dirty="0"/>
              <a:t>日期范围</a:t>
            </a:r>
            <a:r>
              <a:rPr lang="en-US" sz="2400" dirty="0">
                <a:solidFill>
                  <a:schemeClr val="dk1"/>
                </a:solidFill>
              </a:rPr>
              <a:t>(</a:t>
            </a:r>
            <a:r>
              <a:rPr lang="zh-CN" altLang="en-US" sz="2400" dirty="0">
                <a:solidFill>
                  <a:schemeClr val="dk1"/>
                </a:solidFill>
              </a:rPr>
              <a:t>跨结点</a:t>
            </a:r>
            <a:r>
              <a:rPr lang="en-US" sz="2400" dirty="0">
                <a:solidFill>
                  <a:schemeClr val="dk1"/>
                </a:solidFill>
              </a:rPr>
              <a:t>)</a:t>
            </a:r>
            <a:r>
              <a:rPr lang="zh-CN" altLang="en-US" sz="2400" dirty="0">
                <a:solidFill>
                  <a:schemeClr val="dk1"/>
                </a:solidFill>
              </a:rPr>
              <a:t> 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en-US" altLang="zh-CN" sz="2400" dirty="0"/>
              <a:t>GROUP </a:t>
            </a:r>
            <a:r>
              <a:rPr lang="zh-CN" altLang="en-US" sz="2400" dirty="0"/>
              <a:t> </a:t>
            </a:r>
            <a:r>
              <a:rPr lang="en-US" altLang="zh-CN" sz="2400" dirty="0"/>
              <a:t>BY </a:t>
            </a:r>
            <a:r>
              <a:rPr lang="zh-CN" altLang="en-US" sz="2400" dirty="0">
                <a:solidFill>
                  <a:schemeClr val="dk1"/>
                </a:solidFill>
              </a:rPr>
              <a:t>日期</a:t>
            </a:r>
            <a:r>
              <a:rPr lang="en-US" sz="2400" dirty="0">
                <a:solidFill>
                  <a:schemeClr val="dk1"/>
                </a:solidFill>
              </a:rPr>
              <a:t>,</a:t>
            </a:r>
            <a:r>
              <a:rPr lang="zh-CN" altLang="en-US" sz="2400" dirty="0">
                <a:solidFill>
                  <a:schemeClr val="dk1"/>
                </a:solidFill>
              </a:rPr>
              <a:t>商品名。</a:t>
            </a:r>
            <a:endParaRPr lang="en-US" altLang="zh-CN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53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91137</TotalTime>
  <Words>2675</Words>
  <Application>Microsoft Office PowerPoint</Application>
  <PresentationFormat>宽屏</PresentationFormat>
  <Paragraphs>366</Paragraphs>
  <Slides>51</Slides>
  <Notes>51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51</vt:i4>
      </vt:variant>
    </vt:vector>
  </HeadingPairs>
  <TitlesOfParts>
    <vt:vector size="61" baseType="lpstr">
      <vt:lpstr>等线</vt:lpstr>
      <vt:lpstr>等线</vt:lpstr>
      <vt:lpstr>等线 Light</vt:lpstr>
      <vt:lpstr>宋体</vt:lpstr>
      <vt:lpstr>微软雅黑</vt:lpstr>
      <vt:lpstr>Arial</vt:lpstr>
      <vt:lpstr>Calibri</vt:lpstr>
      <vt:lpstr>Wingdings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Dana</dc:creator>
  <cp:lastModifiedBy>杨振兴</cp:lastModifiedBy>
  <cp:revision>1390</cp:revision>
  <cp:lastPrinted>2017-06-13T03:07:11Z</cp:lastPrinted>
  <dcterms:created xsi:type="dcterms:W3CDTF">2016-05-26T01:54:39Z</dcterms:created>
  <dcterms:modified xsi:type="dcterms:W3CDTF">2017-12-06T06:03:03Z</dcterms:modified>
</cp:coreProperties>
</file>